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authors.xml" ContentType="application/vnd.ms-powerpoint.author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9"/>
  </p:notesMasterIdLst>
  <p:handoutMasterIdLst>
    <p:handoutMasterId r:id="rId20"/>
  </p:handoutMasterIdLst>
  <p:sldIdLst>
    <p:sldId id="256" r:id="rId5"/>
    <p:sldId id="282" r:id="rId6"/>
    <p:sldId id="302" r:id="rId7"/>
    <p:sldId id="304" r:id="rId8"/>
    <p:sldId id="296" r:id="rId9"/>
    <p:sldId id="294" r:id="rId10"/>
    <p:sldId id="295" r:id="rId11"/>
    <p:sldId id="297" r:id="rId12"/>
    <p:sldId id="298" r:id="rId13"/>
    <p:sldId id="300" r:id="rId14"/>
    <p:sldId id="292" r:id="rId15"/>
    <p:sldId id="305" r:id="rId16"/>
    <p:sldId id="299" r:id="rId17"/>
    <p:sldId id="277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54" d="100"/>
          <a:sy n="54" d="100"/>
        </p:scale>
        <p:origin x="-658" y="-14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4032" y="3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C48FB7-4632-4FB7-A822-C8EE7A1BCE57}" type="datetime1">
              <a:rPr lang="ru-RU" smtClean="0"/>
              <a:pPr rtl="0"/>
              <a:t>09.08.2023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7D626-816E-4770-8022-B9B504B09470}" type="datetime1">
              <a:rPr lang="ru-RU" smtClean="0"/>
              <a:pPr/>
              <a:t>09.08.2023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pPr rtl="0"/>
              <a:t>1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43551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pPr rtl="0"/>
              <a:t>2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007692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pPr rtl="0"/>
              <a:t>3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600415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pPr rtl="0"/>
              <a:t>4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600415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pPr rtl="0"/>
              <a:t>6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973425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pPr rtl="0"/>
              <a:t>7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804820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pPr rtl="0"/>
              <a:t>11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037273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pPr rtl="0"/>
              <a:t>14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44071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8.sv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8" name="Графический объект 7">
            <a:extLst>
              <a:ext uri="{FF2B5EF4-FFF2-40B4-BE49-F238E27FC236}">
                <a16:creationId xmlns=""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=""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=""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=""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="" xmlns:a16="http://schemas.microsoft.com/office/drawing/2014/main" id="{B38B0D13-BD5F-460B-B337-F4A9342026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Графический объект 12">
            <a:extLst>
              <a:ext uri="{FF2B5EF4-FFF2-40B4-BE49-F238E27FC236}">
                <a16:creationId xmlns="" xmlns:a16="http://schemas.microsoft.com/office/drawing/2014/main" id="{BE72876B-D3DA-4462-9E24-3354D8D02A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Графический объект 14">
            <a:extLst>
              <a:ext uri="{FF2B5EF4-FFF2-40B4-BE49-F238E27FC236}">
                <a16:creationId xmlns="" xmlns:a16="http://schemas.microsoft.com/office/drawing/2014/main" id="{14A539B6-6E3F-41BA-ACE2-76E8BB6516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Объект 3">
            <a:extLst>
              <a:ext uri="{FF2B5EF4-FFF2-40B4-BE49-F238E27FC236}">
                <a16:creationId xmlns=""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5">
            <a:extLst>
              <a:ext uri="{FF2B5EF4-FFF2-40B4-BE49-F238E27FC236}">
                <a16:creationId xmlns=""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  <p:sp>
        <p:nvSpPr>
          <p:cNvPr id="27" name="Объект 3">
            <a:extLst>
              <a:ext uri="{FF2B5EF4-FFF2-40B4-BE49-F238E27FC236}">
                <a16:creationId xmlns=""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=""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Графический объект 13">
            <a:extLst>
              <a:ext uri="{FF2B5EF4-FFF2-40B4-BE49-F238E27FC236}">
                <a16:creationId xmlns="" xmlns:a16="http://schemas.microsoft.com/office/drawing/2014/main" id="{AE202E03-5C65-4305-B969-65220AD410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Заголовок 1">
            <a:extLst>
              <a:ext uri="{FF2B5EF4-FFF2-40B4-BE49-F238E27FC236}">
                <a16:creationId xmlns=""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20" name="Текст 15">
            <a:extLst>
              <a:ext uri="{FF2B5EF4-FFF2-40B4-BE49-F238E27FC236}">
                <a16:creationId xmlns=""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=""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=""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=""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=""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=""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Дата 6">
            <a:extLst>
              <a:ext uri="{FF2B5EF4-FFF2-40B4-BE49-F238E27FC236}">
                <a16:creationId xmlns=""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=""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=""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=""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=""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=""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=""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=""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=""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=""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=""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=""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=""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=""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=""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=""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=""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=""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=""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=""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=""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=""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=""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=""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=""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=""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=""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=""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=""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=""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6" name="Дата 2">
            <a:extLst>
              <a:ext uri="{FF2B5EF4-FFF2-40B4-BE49-F238E27FC236}">
                <a16:creationId xmlns=""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37" name="Нижний колонтитул 3">
            <a:extLst>
              <a:ext uri="{FF2B5EF4-FFF2-40B4-BE49-F238E27FC236}">
                <a16:creationId xmlns=""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38" name="Номер слайда 4">
            <a:extLst>
              <a:ext uri="{FF2B5EF4-FFF2-40B4-BE49-F238E27FC236}">
                <a16:creationId xmlns=""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полнитель графического элемента SmartArt 6">
            <a:extLst>
              <a:ext uri="{FF2B5EF4-FFF2-40B4-BE49-F238E27FC236}">
                <a16:creationId xmlns=""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графический элемент SmartArt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4 челове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=""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=""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=""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=""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=""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=""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=""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=""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=""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=""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4E4B72DA-52CB-4D39-A342-8857B4D959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="" xmlns:a16="http://schemas.microsoft.com/office/drawing/2014/main" id="{21D9BCDA-DFB7-41A4-A7C7-CEE86CEDCB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=""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8 человек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=""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=""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=""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=""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=""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=""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=""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=""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=""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=""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5" name="Рисунок 10">
            <a:extLst>
              <a:ext uri="{FF2B5EF4-FFF2-40B4-BE49-F238E27FC236}">
                <a16:creationId xmlns=""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6" name="Рисунок 10">
            <a:extLst>
              <a:ext uri="{FF2B5EF4-FFF2-40B4-BE49-F238E27FC236}">
                <a16:creationId xmlns=""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7" name="Рисунок 10">
            <a:extLst>
              <a:ext uri="{FF2B5EF4-FFF2-40B4-BE49-F238E27FC236}">
                <a16:creationId xmlns=""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8" name="Рисунок 10">
            <a:extLst>
              <a:ext uri="{FF2B5EF4-FFF2-40B4-BE49-F238E27FC236}">
                <a16:creationId xmlns=""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=""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2" name="Текст 2">
            <a:extLst>
              <a:ext uri="{FF2B5EF4-FFF2-40B4-BE49-F238E27FC236}">
                <a16:creationId xmlns=""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=""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3" name="Текст 2">
            <a:extLst>
              <a:ext uri="{FF2B5EF4-FFF2-40B4-BE49-F238E27FC236}">
                <a16:creationId xmlns=""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=""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4" name="Текст 2">
            <a:extLst>
              <a:ext uri="{FF2B5EF4-FFF2-40B4-BE49-F238E27FC236}">
                <a16:creationId xmlns=""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1" name="Текст 2">
            <a:extLst>
              <a:ext uri="{FF2B5EF4-FFF2-40B4-BE49-F238E27FC236}">
                <a16:creationId xmlns=""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=""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  <p:pic>
        <p:nvPicPr>
          <p:cNvPr id="13" name="Графический объект 12">
            <a:extLst>
              <a:ext uri="{FF2B5EF4-FFF2-40B4-BE49-F238E27FC236}">
                <a16:creationId xmlns="" xmlns:a16="http://schemas.microsoft.com/office/drawing/2014/main" id="{B0DFD584-E5CF-41EF-B51E-679CE22DDF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Графический объект 13">
            <a:extLst>
              <a:ext uri="{FF2B5EF4-FFF2-40B4-BE49-F238E27FC236}">
                <a16:creationId xmlns="" xmlns:a16="http://schemas.microsoft.com/office/drawing/2014/main" id="{E5C02DDF-25A6-42C7-9525-F279CE2095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содержимо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=""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=""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4" name="Объект 10">
            <a:extLst>
              <a:ext uri="{FF2B5EF4-FFF2-40B4-BE49-F238E27FC236}">
                <a16:creationId xmlns=""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=""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Объект 10">
            <a:extLst>
              <a:ext uri="{FF2B5EF4-FFF2-40B4-BE49-F238E27FC236}">
                <a16:creationId xmlns=""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=""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=""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=""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10">
            <a:extLst>
              <a:ext uri="{FF2B5EF4-FFF2-40B4-BE49-F238E27FC236}">
                <a16:creationId xmlns=""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=""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=""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="" xmlns:a16="http://schemas.microsoft.com/office/drawing/2014/main" id="{463D7850-C2A6-43CE-BBE4-8E81A0A593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EBAD3E03-2E3B-440C-9105-6F9D33006D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3">
            <a:extLst>
              <a:ext uri="{FF2B5EF4-FFF2-40B4-BE49-F238E27FC236}">
                <a16:creationId xmlns=""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=""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Дата 6">
            <a:extLst>
              <a:ext uri="{FF2B5EF4-FFF2-40B4-BE49-F238E27FC236}">
                <a16:creationId xmlns=""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=""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=""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6" name="Графический объект 5">
            <a:extLst>
              <a:ext uri="{FF2B5EF4-FFF2-40B4-BE49-F238E27FC236}">
                <a16:creationId xmlns=""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Дата 6">
            <a:extLst>
              <a:ext uri="{FF2B5EF4-FFF2-40B4-BE49-F238E27FC236}">
                <a16:creationId xmlns=""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=""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=""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вестка дн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 7">
            <a:extLst>
              <a:ext uri="{FF2B5EF4-FFF2-40B4-BE49-F238E27FC236}">
                <a16:creationId xmlns=""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Графический объект 10">
            <a:extLst>
              <a:ext uri="{FF2B5EF4-FFF2-40B4-BE49-F238E27FC236}">
                <a16:creationId xmlns="" xmlns:a16="http://schemas.microsoft.com/office/drawing/2014/main" id="{9D2AF524-D4B4-4A3A-9CE4-EDAFE1D5A3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=""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=""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=""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=""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=""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6" name="Текст 15">
            <a:extLst>
              <a:ext uri="{FF2B5EF4-FFF2-40B4-BE49-F238E27FC236}">
                <a16:creationId xmlns=""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7" name="Текст 15">
            <a:extLst>
              <a:ext uri="{FF2B5EF4-FFF2-40B4-BE49-F238E27FC236}">
                <a16:creationId xmlns=""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="" xmlns:a16="http://schemas.microsoft.com/office/drawing/2014/main" id="{D3795F91-C721-4363-956D-756673AE79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="" xmlns:a16="http://schemas.microsoft.com/office/drawing/2014/main" id="{8AC14461-E27D-413D-B31A-47B74646AF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="" xmlns:a16="http://schemas.microsoft.com/office/drawing/2014/main" id="{4D6AEA4C-7710-4829-BA87-8DD77F1593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="" xmlns:a16="http://schemas.microsoft.com/office/drawing/2014/main" id="{E9BD473E-6203-491C-87AC-54AC0AB233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20XX 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=""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=""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=""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=""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2" name="Текст 18">
            <a:extLst>
              <a:ext uri="{FF2B5EF4-FFF2-40B4-BE49-F238E27FC236}">
                <a16:creationId xmlns=""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=""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=""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5">
            <a:extLst>
              <a:ext uri="{FF2B5EF4-FFF2-40B4-BE49-F238E27FC236}">
                <a16:creationId xmlns=""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3" name="Текст 18">
            <a:extLst>
              <a:ext uri="{FF2B5EF4-FFF2-40B4-BE49-F238E27FC236}">
                <a16:creationId xmlns=""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="" xmlns:a16="http://schemas.microsoft.com/office/drawing/2014/main" id="{9298DCF7-7DC1-4618-8133-F63847B0AFE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653A6567-233D-4A3B-B52B-DE7E5E35A1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Графический объект 6">
            <a:extLst>
              <a:ext uri="{FF2B5EF4-FFF2-40B4-BE49-F238E27FC236}">
                <a16:creationId xmlns="" xmlns:a16="http://schemas.microsoft.com/office/drawing/2014/main" id="{64D564EB-CA78-42C6-AD76-3C4E7B3AEA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Графический объект 7">
            <a:extLst>
              <a:ext uri="{FF2B5EF4-FFF2-40B4-BE49-F238E27FC236}">
                <a16:creationId xmlns="" xmlns:a16="http://schemas.microsoft.com/office/drawing/2014/main" id="{1CFFBB3A-BDCF-4878-8D04-E8BB9A050E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=""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=""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=""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8" name="Текст 18">
            <a:extLst>
              <a:ext uri="{FF2B5EF4-FFF2-40B4-BE49-F238E27FC236}">
                <a16:creationId xmlns=""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=""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0" name="Текст 18">
            <a:extLst>
              <a:ext uri="{FF2B5EF4-FFF2-40B4-BE49-F238E27FC236}">
                <a16:creationId xmlns=""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=""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4" name="Текст 18">
            <a:extLst>
              <a:ext uri="{FF2B5EF4-FFF2-40B4-BE49-F238E27FC236}">
                <a16:creationId xmlns=""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="" xmlns:a16="http://schemas.microsoft.com/office/drawing/2014/main" id="{6D8D9106-8780-461D-9091-E074B0A3C9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Вступле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=""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=""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ата 6">
            <a:extLst>
              <a:ext uri="{FF2B5EF4-FFF2-40B4-BE49-F238E27FC236}">
                <a16:creationId xmlns=""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=""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=""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=""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 6">
            <a:extLst>
              <a:ext uri="{FF2B5EF4-FFF2-40B4-BE49-F238E27FC236}">
                <a16:creationId xmlns=""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=""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5">
            <a:extLst>
              <a:ext uri="{FF2B5EF4-FFF2-40B4-BE49-F238E27FC236}">
                <a16:creationId xmlns=""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2" name="Текст 18">
            <a:extLst>
              <a:ext uri="{FF2B5EF4-FFF2-40B4-BE49-F238E27FC236}">
                <a16:creationId xmlns=""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3" name="Текст 15">
            <a:extLst>
              <a:ext uri="{FF2B5EF4-FFF2-40B4-BE49-F238E27FC236}">
                <a16:creationId xmlns=""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4" name="Текст 18">
            <a:extLst>
              <a:ext uri="{FF2B5EF4-FFF2-40B4-BE49-F238E27FC236}">
                <a16:creationId xmlns=""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=""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=""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Дата 2">
            <a:extLst>
              <a:ext uri="{FF2B5EF4-FFF2-40B4-BE49-F238E27FC236}">
                <a16:creationId xmlns=""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8" name="Нижний колонтитул 3">
            <a:extLst>
              <a:ext uri="{FF2B5EF4-FFF2-40B4-BE49-F238E27FC236}">
                <a16:creationId xmlns=""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=""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объек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=""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=""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="" xmlns:a16="http://schemas.microsoft.com/office/drawing/2014/main" id="{463D7850-C2A6-43CE-BBE4-8E81A0A593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EBAD3E03-2E3B-440C-9105-6F9D33006D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8556" y="3961875"/>
            <a:ext cx="4941771" cy="1122202"/>
          </a:xfrm>
        </p:spPr>
        <p:txBody>
          <a:bodyPr rtlCol="0"/>
          <a:lstStyle/>
          <a:p>
            <a:pPr rtl="0"/>
            <a:r>
              <a:rPr lang="en-US" sz="6600" cap="none" dirty="0" err="1">
                <a:latin typeface="Garamond" panose="02020404030301010803" pitchFamily="18" charset="0"/>
                <a:ea typeface="Hack" panose="020B0609030202020204" pitchFamily="49" charset="0"/>
                <a:cs typeface="Arial" panose="020B0604020202020204" pitchFamily="34" charset="0"/>
              </a:rPr>
              <a:t>VerifyLens</a:t>
            </a:r>
            <a:endParaRPr lang="ru-RU" sz="6600" cap="none" dirty="0">
              <a:latin typeface="Garamond" panose="02020404030301010803" pitchFamily="18" charset="0"/>
              <a:ea typeface="Hack" panose="020B0609030202020204" pitchFamily="49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8557" y="5574277"/>
            <a:ext cx="4941770" cy="396660"/>
          </a:xfrm>
        </p:spPr>
        <p:txBody>
          <a:bodyPr rtlCol="0">
            <a:normAutofit/>
          </a:bodyPr>
          <a:lstStyle/>
          <a:p>
            <a:pPr rtl="0"/>
            <a:r>
              <a:rPr lang="ru-RU" dirty="0" err="1">
                <a:latin typeface="Garamond" panose="02020404030301010803" pitchFamily="18" charset="0"/>
              </a:rPr>
              <a:t>Розпізнавання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правдивості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зображень</a:t>
            </a:r>
            <a:r>
              <a:rPr lang="ru-RU" dirty="0">
                <a:latin typeface="Garamond" panose="02020404030301010803" pitchFamily="18" charset="0"/>
              </a:rPr>
              <a:t> за </a:t>
            </a:r>
            <a:r>
              <a:rPr lang="ru-RU" dirty="0" err="1">
                <a:latin typeface="Garamond" panose="02020404030301010803" pitchFamily="18" charset="0"/>
              </a:rPr>
              <a:t>допомогою</a:t>
            </a:r>
            <a:r>
              <a:rPr lang="ru-RU" dirty="0">
                <a:latin typeface="Garamond" panose="02020404030301010803" pitchFamily="18" charset="0"/>
              </a:rPr>
              <a:t> AI</a:t>
            </a:r>
          </a:p>
        </p:txBody>
      </p:sp>
    </p:spTree>
    <p:extLst>
      <p:ext uri="{BB962C8B-B14F-4D97-AF65-F5344CB8AC3E}">
        <p14:creationId xmlns=""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="" xmlns:a16="http://schemas.microsoft.com/office/drawing/2014/main" id="{2118DA84-5703-4403-9445-EF616DE43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278887"/>
            <a:ext cx="6419784" cy="591370"/>
          </a:xfrm>
        </p:spPr>
        <p:txBody>
          <a:bodyPr>
            <a:normAutofit fontScale="90000"/>
          </a:bodyPr>
          <a:lstStyle/>
          <a:p>
            <a:r>
              <a:rPr lang="uk-UA" dirty="0">
                <a:latin typeface="Garamond" panose="02020404030301010803" pitchFamily="18" charset="0"/>
              </a:rPr>
              <a:t>Реалізація </a:t>
            </a:r>
            <a:r>
              <a:rPr lang="en-US" dirty="0">
                <a:latin typeface="Garamond" panose="02020404030301010803" pitchFamily="18" charset="0"/>
              </a:rPr>
              <a:t>Backend</a:t>
            </a:r>
            <a:r>
              <a:rPr lang="uk-UA" dirty="0">
                <a:latin typeface="Garamond" panose="02020404030301010803" pitchFamily="18" charset="0"/>
              </a:rPr>
              <a:t> із </a:t>
            </a:r>
            <a:r>
              <a:rPr lang="en-US" dirty="0">
                <a:latin typeface="Garamond" panose="02020404030301010803" pitchFamily="18" charset="0"/>
              </a:rPr>
              <a:t>fast </a:t>
            </a:r>
            <a:r>
              <a:rPr lang="en-US" dirty="0" err="1">
                <a:latin typeface="Garamond" panose="02020404030301010803" pitchFamily="18" charset="0"/>
              </a:rPr>
              <a:t>api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="" xmlns:a16="http://schemas.microsoft.com/office/drawing/2014/main" id="{8B1FB8C7-B0F6-4DC5-A48A-4FD202E57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887" y="1157210"/>
            <a:ext cx="7971113" cy="532854"/>
          </a:xfrm>
        </p:spPr>
        <p:txBody>
          <a:bodyPr>
            <a:normAutofit fontScale="92500"/>
          </a:bodyPr>
          <a:lstStyle/>
          <a:p>
            <a:r>
              <a:rPr lang="ru-RU" sz="1800" dirty="0" err="1">
                <a:latin typeface="Garamond" panose="02020404030301010803" pitchFamily="18" charset="0"/>
              </a:rPr>
              <a:t>FastAPI</a:t>
            </a:r>
            <a:r>
              <a:rPr lang="ru-RU" sz="1800" dirty="0">
                <a:latin typeface="Garamond" panose="02020404030301010803" pitchFamily="18" charset="0"/>
              </a:rPr>
              <a:t> - </a:t>
            </a:r>
            <a:r>
              <a:rPr lang="ru-RU" sz="1800" dirty="0" err="1">
                <a:latin typeface="Garamond" panose="02020404030301010803" pitchFamily="18" charset="0"/>
              </a:rPr>
              <a:t>це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сучасний</a:t>
            </a:r>
            <a:r>
              <a:rPr lang="ru-RU" sz="1800" dirty="0">
                <a:latin typeface="Garamond" panose="02020404030301010803" pitchFamily="18" charset="0"/>
              </a:rPr>
              <a:t> веб-фреймворк для </a:t>
            </a:r>
            <a:r>
              <a:rPr lang="ru-RU" sz="1800" dirty="0" err="1">
                <a:latin typeface="Garamond" panose="02020404030301010803" pitchFamily="18" charset="0"/>
              </a:rPr>
              <a:t>створення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високопродуктивних</a:t>
            </a:r>
            <a:r>
              <a:rPr lang="ru-RU" sz="1800" dirty="0">
                <a:latin typeface="Garamond" panose="02020404030301010803" pitchFamily="18" charset="0"/>
              </a:rPr>
              <a:t> API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="" xmlns:a16="http://schemas.microsoft.com/office/drawing/2014/main" id="{C7CD0218-9523-4CD0-8C13-FFBB2A97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>
                <a:latin typeface="Garamond" panose="02020404030301010803" pitchFamily="18" charset="0"/>
              </a:rPr>
              <a:pPr rtl="0"/>
              <a:t>10</a:t>
            </a:fld>
            <a:endParaRPr lang="ru-RU" noProof="0">
              <a:latin typeface="Garamond" panose="02020404030301010803" pitchFamily="18" charset="0"/>
            </a:endParaRPr>
          </a:p>
        </p:txBody>
      </p:sp>
      <p:sp>
        <p:nvSpPr>
          <p:cNvPr id="23" name="Текст 19">
            <a:extLst>
              <a:ext uri="{FF2B5EF4-FFF2-40B4-BE49-F238E27FC236}">
                <a16:creationId xmlns="" xmlns:a16="http://schemas.microsoft.com/office/drawing/2014/main" id="{F1C96BE6-6F0C-4BCE-BFF3-4CB79DCFBC6A}"/>
              </a:ext>
            </a:extLst>
          </p:cNvPr>
          <p:cNvSpPr txBox="1">
            <a:spLocks/>
          </p:cNvSpPr>
          <p:nvPr/>
        </p:nvSpPr>
        <p:spPr>
          <a:xfrm>
            <a:off x="485511" y="1958077"/>
            <a:ext cx="4912602" cy="46210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b="1" dirty="0" err="1">
                <a:latin typeface="Garamond" panose="02020404030301010803" pitchFamily="18" charset="0"/>
              </a:rPr>
              <a:t>Переваги</a:t>
            </a:r>
            <a:r>
              <a:rPr lang="ru-RU" b="1" dirty="0">
                <a:latin typeface="Garamond" panose="02020404030301010803" pitchFamily="18" charset="0"/>
              </a:rPr>
              <a:t> </a:t>
            </a:r>
            <a:r>
              <a:rPr lang="en-US" b="1" dirty="0" err="1">
                <a:latin typeface="Garamond" panose="02020404030301010803" pitchFamily="18" charset="0"/>
              </a:rPr>
              <a:t>FastAPI</a:t>
            </a:r>
            <a:r>
              <a:rPr lang="en-US" dirty="0">
                <a:latin typeface="Garamond" panose="02020404030301010803" pitchFamily="18" charset="0"/>
              </a:rPr>
              <a:t>: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endParaRPr lang="en-US" dirty="0">
              <a:latin typeface="Garamond" panose="02020404030301010803" pitchFamily="18" charset="0"/>
            </a:endParaRP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b="1" dirty="0" err="1">
                <a:latin typeface="Garamond" panose="02020404030301010803" pitchFamily="18" charset="0"/>
              </a:rPr>
              <a:t>Швидкість</a:t>
            </a:r>
            <a:r>
              <a:rPr lang="ru-RU" dirty="0">
                <a:latin typeface="Garamond" panose="02020404030301010803" pitchFamily="18" charset="0"/>
              </a:rPr>
              <a:t>: </a:t>
            </a:r>
            <a:r>
              <a:rPr lang="en-US" dirty="0" err="1">
                <a:latin typeface="Garamond" panose="02020404030301010803" pitchFamily="18" charset="0"/>
              </a:rPr>
              <a:t>FastAPI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використовує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техніки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оптимізації</a:t>
            </a:r>
            <a:r>
              <a:rPr lang="ru-RU" dirty="0">
                <a:latin typeface="Garamond" panose="02020404030301010803" pitchFamily="18" charset="0"/>
              </a:rPr>
              <a:t> та асинхронного </a:t>
            </a:r>
            <a:r>
              <a:rPr lang="ru-RU" dirty="0" err="1">
                <a:latin typeface="Garamond" panose="02020404030301010803" pitchFamily="18" charset="0"/>
              </a:rPr>
              <a:t>програмування</a:t>
            </a:r>
            <a:r>
              <a:rPr lang="ru-RU" dirty="0">
                <a:latin typeface="Garamond" panose="02020404030301010803" pitchFamily="18" charset="0"/>
              </a:rPr>
              <a:t>, </a:t>
            </a:r>
            <a:r>
              <a:rPr lang="ru-RU" dirty="0" err="1">
                <a:latin typeface="Garamond" panose="02020404030301010803" pitchFamily="18" charset="0"/>
              </a:rPr>
              <a:t>що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дозволяє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забезпечити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високу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продуктивність</a:t>
            </a:r>
            <a:r>
              <a:rPr lang="ru-RU" dirty="0">
                <a:latin typeface="Garamond" panose="02020404030301010803" pitchFamily="18" charset="0"/>
              </a:rPr>
              <a:t> і </a:t>
            </a:r>
            <a:r>
              <a:rPr lang="ru-RU" dirty="0" err="1">
                <a:latin typeface="Garamond" panose="02020404030301010803" pitchFamily="18" charset="0"/>
              </a:rPr>
              <a:t>низьку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латентність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відповідей</a:t>
            </a:r>
            <a:r>
              <a:rPr lang="ru-RU" dirty="0">
                <a:latin typeface="Garamond" panose="02020404030301010803" pitchFamily="18" charset="0"/>
              </a:rPr>
              <a:t>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b="1" dirty="0">
                <a:latin typeface="Garamond" panose="02020404030301010803" pitchFamily="18" charset="0"/>
              </a:rPr>
              <a:t>Автоматична </a:t>
            </a:r>
            <a:r>
              <a:rPr lang="ru-RU" b="1" dirty="0" err="1">
                <a:latin typeface="Garamond" panose="02020404030301010803" pitchFamily="18" charset="0"/>
              </a:rPr>
              <a:t>документація</a:t>
            </a:r>
            <a:r>
              <a:rPr lang="ru-RU" dirty="0">
                <a:latin typeface="Garamond" panose="02020404030301010803" pitchFamily="18" charset="0"/>
              </a:rPr>
              <a:t>: </a:t>
            </a:r>
            <a:r>
              <a:rPr lang="en-US" dirty="0" err="1">
                <a:latin typeface="Garamond" panose="02020404030301010803" pitchFamily="18" charset="0"/>
              </a:rPr>
              <a:t>FastAPI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генерує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документацію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API </a:t>
            </a:r>
            <a:r>
              <a:rPr lang="ru-RU" dirty="0">
                <a:latin typeface="Garamond" panose="02020404030301010803" pitchFamily="18" charset="0"/>
              </a:rPr>
              <a:t>автоматично на </a:t>
            </a:r>
            <a:r>
              <a:rPr lang="ru-RU" dirty="0" err="1">
                <a:latin typeface="Garamond" panose="02020404030301010803" pitchFamily="18" charset="0"/>
              </a:rPr>
              <a:t>основі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анотацій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типів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даних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коментарів</a:t>
            </a:r>
            <a:r>
              <a:rPr lang="ru-RU" dirty="0">
                <a:latin typeface="Garamond" panose="02020404030301010803" pitchFamily="18" charset="0"/>
              </a:rPr>
              <a:t>. </a:t>
            </a:r>
            <a:r>
              <a:rPr lang="ru-RU" dirty="0" err="1">
                <a:latin typeface="Garamond" panose="02020404030301010803" pitchFamily="18" charset="0"/>
              </a:rPr>
              <a:t>Це</a:t>
            </a:r>
            <a:r>
              <a:rPr lang="ru-RU" dirty="0">
                <a:latin typeface="Garamond" panose="02020404030301010803" pitchFamily="18" charset="0"/>
              </a:rPr>
              <a:t> робить </a:t>
            </a:r>
            <a:r>
              <a:rPr lang="ru-RU" dirty="0" err="1">
                <a:latin typeface="Garamond" panose="02020404030301010803" pitchFamily="18" charset="0"/>
              </a:rPr>
              <a:t>процес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розробки</a:t>
            </a:r>
            <a:r>
              <a:rPr lang="ru-RU" dirty="0">
                <a:latin typeface="Garamond" panose="02020404030301010803" pitchFamily="18" charset="0"/>
              </a:rPr>
              <a:t> і </a:t>
            </a:r>
            <a:r>
              <a:rPr lang="ru-RU" dirty="0" err="1">
                <a:latin typeface="Garamond" panose="02020404030301010803" pitchFamily="18" charset="0"/>
              </a:rPr>
              <a:t>документування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API </a:t>
            </a:r>
            <a:r>
              <a:rPr lang="ru-RU" dirty="0" err="1">
                <a:latin typeface="Garamond" panose="02020404030301010803" pitchFamily="18" charset="0"/>
              </a:rPr>
              <a:t>більш</a:t>
            </a:r>
            <a:r>
              <a:rPr lang="ru-RU" dirty="0">
                <a:latin typeface="Garamond" panose="02020404030301010803" pitchFamily="18" charset="0"/>
              </a:rPr>
              <a:t> простим і </a:t>
            </a:r>
            <a:r>
              <a:rPr lang="ru-RU" dirty="0" err="1">
                <a:latin typeface="Garamond" panose="02020404030301010803" pitchFamily="18" charset="0"/>
              </a:rPr>
              <a:t>ефективним</a:t>
            </a:r>
            <a:r>
              <a:rPr lang="ru-RU" dirty="0">
                <a:latin typeface="Garamond" panose="02020404030301010803" pitchFamily="18" charset="0"/>
              </a:rPr>
              <a:t>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b="1" dirty="0">
                <a:latin typeface="Garamond" panose="02020404030301010803" pitchFamily="18" charset="0"/>
              </a:rPr>
              <a:t>Система </a:t>
            </a:r>
            <a:r>
              <a:rPr lang="ru-RU" b="1" dirty="0" err="1">
                <a:latin typeface="Garamond" panose="02020404030301010803" pitchFamily="18" charset="0"/>
              </a:rPr>
              <a:t>типізації</a:t>
            </a:r>
            <a:r>
              <a:rPr lang="ru-RU" dirty="0">
                <a:latin typeface="Garamond" panose="02020404030301010803" pitchFamily="18" charset="0"/>
              </a:rPr>
              <a:t>: </a:t>
            </a:r>
            <a:r>
              <a:rPr lang="uk-UA" dirty="0">
                <a:latin typeface="Garamond" panose="02020404030301010803" pitchFamily="18" charset="0"/>
              </a:rPr>
              <a:t>використовує </a:t>
            </a:r>
            <a:r>
              <a:rPr lang="ru-RU" dirty="0" err="1">
                <a:latin typeface="Garamond" panose="02020404030301010803" pitchFamily="18" charset="0"/>
              </a:rPr>
              <a:t>анотації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типів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даних</a:t>
            </a:r>
            <a:r>
              <a:rPr lang="ru-RU" dirty="0">
                <a:latin typeface="Garamond" panose="02020404030301010803" pitchFamily="18" charset="0"/>
              </a:rPr>
              <a:t>, </a:t>
            </a:r>
            <a:r>
              <a:rPr lang="ru-RU" dirty="0" err="1">
                <a:latin typeface="Garamond" panose="02020404030301010803" pitchFamily="18" charset="0"/>
              </a:rPr>
              <a:t>які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допомагають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визначити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вхідні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вихідні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дані</a:t>
            </a:r>
            <a:r>
              <a:rPr lang="ru-RU" dirty="0">
                <a:latin typeface="Garamond" panose="02020404030301010803" pitchFamily="18" charset="0"/>
              </a:rPr>
              <a:t>, а </a:t>
            </a:r>
            <a:r>
              <a:rPr lang="ru-RU" dirty="0" err="1">
                <a:latin typeface="Garamond" panose="02020404030301010803" pitchFamily="18" charset="0"/>
              </a:rPr>
              <a:t>також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забезпечують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перевірку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їх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правильності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під</a:t>
            </a:r>
            <a:r>
              <a:rPr lang="ru-RU" dirty="0">
                <a:latin typeface="Garamond" panose="02020404030301010803" pitchFamily="18" charset="0"/>
              </a:rPr>
              <a:t> час </a:t>
            </a:r>
            <a:r>
              <a:rPr lang="ru-RU" dirty="0" err="1">
                <a:latin typeface="Garamond" panose="02020404030301010803" pitchFamily="18" charset="0"/>
              </a:rPr>
              <a:t>виконання</a:t>
            </a:r>
            <a:r>
              <a:rPr lang="ru-RU" dirty="0">
                <a:latin typeface="Garamond" panose="02020404030301010803" pitchFamily="18" charset="0"/>
              </a:rPr>
              <a:t>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b="1" dirty="0" err="1">
                <a:latin typeface="Garamond" panose="02020404030301010803" pitchFamily="18" charset="0"/>
              </a:rPr>
              <a:t>Асинхронність</a:t>
            </a:r>
            <a:r>
              <a:rPr lang="ru-RU" b="1" dirty="0">
                <a:latin typeface="Garamond" panose="02020404030301010803" pitchFamily="18" charset="0"/>
              </a:rPr>
              <a:t>: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FastAPI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підтримує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асинхронне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програмування</a:t>
            </a:r>
            <a:r>
              <a:rPr lang="ru-RU" dirty="0">
                <a:latin typeface="Garamond" panose="02020404030301010803" pitchFamily="18" charset="0"/>
              </a:rPr>
              <a:t>, </a:t>
            </a:r>
            <a:r>
              <a:rPr lang="ru-RU" dirty="0" err="1">
                <a:latin typeface="Garamond" panose="02020404030301010803" pitchFamily="18" charset="0"/>
              </a:rPr>
              <a:t>що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дозволяє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обробляти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багато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запитів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одночасно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ефективно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використовувати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ресурси</a:t>
            </a:r>
            <a:r>
              <a:rPr lang="ru-RU" dirty="0">
                <a:latin typeface="Garamond" panose="02020404030301010803" pitchFamily="18" charset="0"/>
              </a:rPr>
              <a:t> сервера.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b="1" dirty="0" err="1">
                <a:latin typeface="Garamond" panose="02020404030301010803" pitchFamily="18" charset="0"/>
              </a:rPr>
              <a:t>Інтуїтивний</a:t>
            </a:r>
            <a:r>
              <a:rPr lang="ru-RU" b="1" dirty="0">
                <a:latin typeface="Garamond" panose="02020404030301010803" pitchFamily="18" charset="0"/>
              </a:rPr>
              <a:t> синтаксис</a:t>
            </a:r>
            <a:r>
              <a:rPr lang="ru-RU" dirty="0">
                <a:latin typeface="Garamond" panose="02020404030301010803" pitchFamily="18" charset="0"/>
              </a:rPr>
              <a:t>: Синтаксис </a:t>
            </a:r>
            <a:r>
              <a:rPr lang="en-US" dirty="0" err="1">
                <a:latin typeface="Garamond" panose="02020404030301010803" pitchFamily="18" charset="0"/>
              </a:rPr>
              <a:t>FastAPI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дуже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зручний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інтуїтивний</a:t>
            </a:r>
            <a:r>
              <a:rPr lang="ru-RU" dirty="0">
                <a:latin typeface="Garamond" panose="02020404030301010803" pitchFamily="18" charset="0"/>
              </a:rPr>
              <a:t>, особливо для </a:t>
            </a:r>
            <a:r>
              <a:rPr lang="ru-RU" dirty="0" err="1">
                <a:latin typeface="Garamond" panose="02020404030301010803" pitchFamily="18" charset="0"/>
              </a:rPr>
              <a:t>розробників</a:t>
            </a:r>
            <a:r>
              <a:rPr lang="ru-RU" dirty="0">
                <a:latin typeface="Garamond" panose="02020404030301010803" pitchFamily="18" charset="0"/>
              </a:rPr>
              <a:t>, </a:t>
            </a:r>
            <a:r>
              <a:rPr lang="ru-RU" dirty="0" err="1">
                <a:latin typeface="Garamond" panose="02020404030301010803" pitchFamily="18" charset="0"/>
              </a:rPr>
              <a:t>які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вже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знайомі</a:t>
            </a:r>
            <a:r>
              <a:rPr lang="ru-RU" dirty="0">
                <a:latin typeface="Garamond" panose="02020404030301010803" pitchFamily="18" charset="0"/>
              </a:rPr>
              <a:t> з </a:t>
            </a:r>
            <a:r>
              <a:rPr lang="ru-RU" dirty="0" err="1">
                <a:latin typeface="Garamond" panose="02020404030301010803" pitchFamily="18" charset="0"/>
              </a:rPr>
              <a:t>мовою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Python.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24" name="Текст 19">
            <a:extLst>
              <a:ext uri="{FF2B5EF4-FFF2-40B4-BE49-F238E27FC236}">
                <a16:creationId xmlns="" xmlns:a16="http://schemas.microsoft.com/office/drawing/2014/main" id="{5D155F46-5416-4480-BB35-8F8587F23F7C}"/>
              </a:ext>
            </a:extLst>
          </p:cNvPr>
          <p:cNvSpPr txBox="1">
            <a:spLocks/>
          </p:cNvSpPr>
          <p:nvPr/>
        </p:nvSpPr>
        <p:spPr>
          <a:xfrm>
            <a:off x="6096000" y="1958077"/>
            <a:ext cx="4912602" cy="4621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rtl="0">
              <a:defRPr lang="ru-RU"/>
            </a:defPPr>
            <a:lvl1pPr indent="0" algn="just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b="1" dirty="0" err="1"/>
              <a:t>Недоліки</a:t>
            </a:r>
            <a:r>
              <a:rPr lang="ru-RU" b="1" dirty="0"/>
              <a:t> </a:t>
            </a:r>
            <a:r>
              <a:rPr lang="en-US" b="1" dirty="0" err="1"/>
              <a:t>FastAPI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ru-RU" b="1" dirty="0" err="1"/>
              <a:t>Вищий</a:t>
            </a:r>
            <a:r>
              <a:rPr lang="ru-RU" b="1" dirty="0"/>
              <a:t> </a:t>
            </a:r>
            <a:r>
              <a:rPr lang="ru-RU" b="1" dirty="0" err="1"/>
              <a:t>поріг</a:t>
            </a:r>
            <a:r>
              <a:rPr lang="ru-RU" b="1" dirty="0"/>
              <a:t> </a:t>
            </a:r>
            <a:r>
              <a:rPr lang="ru-RU" b="1" dirty="0" err="1"/>
              <a:t>входження</a:t>
            </a:r>
            <a:r>
              <a:rPr lang="ru-RU" dirty="0"/>
              <a:t>: </a:t>
            </a:r>
            <a:r>
              <a:rPr lang="en-US" dirty="0" err="1"/>
              <a:t>FastAPI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бути </a:t>
            </a:r>
            <a:r>
              <a:rPr lang="ru-RU" dirty="0" err="1"/>
              <a:t>важким</a:t>
            </a:r>
            <a:r>
              <a:rPr lang="ru-RU" dirty="0"/>
              <a:t> для </a:t>
            </a:r>
            <a:r>
              <a:rPr lang="ru-RU" dirty="0" err="1"/>
              <a:t>початківців</a:t>
            </a:r>
            <a:r>
              <a:rPr lang="ru-RU" dirty="0"/>
              <a:t>.</a:t>
            </a:r>
          </a:p>
          <a:p>
            <a:r>
              <a:rPr lang="ru-RU" dirty="0" err="1"/>
              <a:t>Обмежена</a:t>
            </a:r>
            <a:r>
              <a:rPr lang="ru-RU" dirty="0"/>
              <a:t> </a:t>
            </a:r>
            <a:r>
              <a:rPr lang="ru-RU" dirty="0" err="1"/>
              <a:t>екосистема</a:t>
            </a:r>
            <a:r>
              <a:rPr lang="ru-RU" dirty="0"/>
              <a:t>: </a:t>
            </a:r>
            <a:r>
              <a:rPr lang="ru-RU" dirty="0" err="1"/>
              <a:t>Екосистема</a:t>
            </a:r>
            <a:r>
              <a:rPr lang="ru-RU" dirty="0"/>
              <a:t> </a:t>
            </a:r>
            <a:r>
              <a:rPr lang="en-US" dirty="0" err="1"/>
              <a:t>FastAPI</a:t>
            </a:r>
            <a:r>
              <a:rPr lang="en-US" dirty="0"/>
              <a:t> </a:t>
            </a:r>
            <a:r>
              <a:rPr lang="uk-UA" dirty="0"/>
              <a:t> </a:t>
            </a:r>
            <a:r>
              <a:rPr lang="ru-RU" dirty="0" err="1"/>
              <a:t>може</a:t>
            </a:r>
            <a:r>
              <a:rPr lang="ru-RU" dirty="0"/>
              <a:t> бути </a:t>
            </a:r>
            <a:r>
              <a:rPr lang="ru-RU" dirty="0" err="1"/>
              <a:t>менш</a:t>
            </a:r>
            <a:r>
              <a:rPr lang="ru-RU" dirty="0"/>
              <a:t> </a:t>
            </a:r>
            <a:r>
              <a:rPr lang="ru-RU" dirty="0" err="1"/>
              <a:t>розвиненою</a:t>
            </a:r>
            <a:r>
              <a:rPr lang="ru-RU" dirty="0"/>
              <a:t> </a:t>
            </a:r>
            <a:r>
              <a:rPr lang="ru-RU" dirty="0" err="1"/>
              <a:t>порівняно</a:t>
            </a:r>
            <a:r>
              <a:rPr lang="ru-RU" dirty="0"/>
              <a:t> з </a:t>
            </a:r>
            <a:r>
              <a:rPr lang="ru-RU" dirty="0" err="1"/>
              <a:t>іншими</a:t>
            </a:r>
            <a:r>
              <a:rPr lang="ru-RU" dirty="0"/>
              <a:t> фреймворками, такими як </a:t>
            </a:r>
            <a:r>
              <a:rPr lang="en-US" dirty="0"/>
              <a:t>Flask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en-US" dirty="0"/>
              <a:t>Django.</a:t>
            </a:r>
          </a:p>
          <a:p>
            <a:r>
              <a:rPr lang="ru-RU" b="1" dirty="0" err="1"/>
              <a:t>Молодий</a:t>
            </a:r>
            <a:r>
              <a:rPr lang="ru-RU" b="1" dirty="0"/>
              <a:t> фреймворк</a:t>
            </a:r>
            <a:r>
              <a:rPr lang="ru-RU" dirty="0"/>
              <a:t>: </a:t>
            </a:r>
            <a:r>
              <a:rPr lang="ru-RU" dirty="0" err="1"/>
              <a:t>Оскільки</a:t>
            </a:r>
            <a:r>
              <a:rPr lang="ru-RU" dirty="0"/>
              <a:t> </a:t>
            </a:r>
            <a:r>
              <a:rPr lang="en-US" dirty="0" err="1"/>
              <a:t>FastAPI</a:t>
            </a:r>
            <a:r>
              <a:rPr lang="en-US" dirty="0"/>
              <a:t> </a:t>
            </a:r>
            <a:r>
              <a:rPr lang="ru-RU" dirty="0"/>
              <a:t>є молодим фреймворком,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виникнути</a:t>
            </a:r>
            <a:r>
              <a:rPr lang="ru-RU" dirty="0"/>
              <a:t> </a:t>
            </a:r>
            <a:r>
              <a:rPr lang="ru-RU" dirty="0" err="1"/>
              <a:t>деяка</a:t>
            </a:r>
            <a:r>
              <a:rPr lang="ru-RU" dirty="0"/>
              <a:t> </a:t>
            </a:r>
            <a:r>
              <a:rPr lang="ru-RU" dirty="0" err="1"/>
              <a:t>невизначеність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зміни</a:t>
            </a:r>
            <a:r>
              <a:rPr lang="ru-RU" dirty="0"/>
              <a:t> у </a:t>
            </a:r>
            <a:r>
              <a:rPr lang="ru-RU" dirty="0" err="1"/>
              <a:t>майбутніх</a:t>
            </a:r>
            <a:r>
              <a:rPr lang="ru-RU" dirty="0"/>
              <a:t> </a:t>
            </a:r>
            <a:r>
              <a:rPr lang="ru-RU" dirty="0" err="1"/>
              <a:t>версіях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вплинути</a:t>
            </a:r>
            <a:r>
              <a:rPr lang="ru-RU" dirty="0"/>
              <a:t> на </a:t>
            </a:r>
            <a:r>
              <a:rPr lang="ru-RU" dirty="0" err="1"/>
              <a:t>стабільність</a:t>
            </a:r>
            <a:r>
              <a:rPr lang="ru-RU" dirty="0"/>
              <a:t> та </a:t>
            </a:r>
            <a:r>
              <a:rPr lang="ru-RU" dirty="0" err="1"/>
              <a:t>сумісність</a:t>
            </a:r>
            <a:r>
              <a:rPr lang="ru-RU" dirty="0"/>
              <a:t>.</a:t>
            </a:r>
          </a:p>
          <a:p>
            <a:r>
              <a:rPr lang="ru-RU" b="1" dirty="0" err="1"/>
              <a:t>Менша</a:t>
            </a:r>
            <a:r>
              <a:rPr lang="ru-RU" b="1" dirty="0"/>
              <a:t> </a:t>
            </a:r>
            <a:r>
              <a:rPr lang="ru-RU" b="1" dirty="0" err="1"/>
              <a:t>кількість</a:t>
            </a:r>
            <a:r>
              <a:rPr lang="ru-RU" b="1" dirty="0"/>
              <a:t> </a:t>
            </a:r>
            <a:r>
              <a:rPr lang="ru-RU" b="1" dirty="0" err="1"/>
              <a:t>ресурсів</a:t>
            </a:r>
            <a:r>
              <a:rPr lang="ru-RU" b="1" dirty="0"/>
              <a:t> та </a:t>
            </a:r>
            <a:r>
              <a:rPr lang="ru-RU" b="1" dirty="0" err="1"/>
              <a:t>документації</a:t>
            </a:r>
            <a:r>
              <a:rPr lang="ru-RU" dirty="0"/>
              <a:t>: </a:t>
            </a:r>
            <a:r>
              <a:rPr lang="ru-RU" dirty="0" err="1"/>
              <a:t>Порівняно</a:t>
            </a:r>
            <a:r>
              <a:rPr lang="ru-RU" dirty="0"/>
              <a:t> з </a:t>
            </a:r>
            <a:r>
              <a:rPr lang="ru-RU" dirty="0" err="1"/>
              <a:t>більш</a:t>
            </a:r>
            <a:r>
              <a:rPr lang="ru-RU" dirty="0"/>
              <a:t> </a:t>
            </a:r>
            <a:r>
              <a:rPr lang="ru-RU" dirty="0" err="1"/>
              <a:t>популярними</a:t>
            </a:r>
            <a:r>
              <a:rPr lang="ru-RU" dirty="0"/>
              <a:t> фреймворками, </a:t>
            </a:r>
            <a:r>
              <a:rPr lang="en-US" dirty="0" err="1"/>
              <a:t>FastAPI</a:t>
            </a:r>
            <a:r>
              <a:rPr lang="en-US" dirty="0"/>
              <a:t>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мати</a:t>
            </a:r>
            <a:r>
              <a:rPr lang="ru-RU" dirty="0"/>
              <a:t> </a:t>
            </a:r>
            <a:r>
              <a:rPr lang="ru-RU" dirty="0" err="1"/>
              <a:t>меншу</a:t>
            </a:r>
            <a:r>
              <a:rPr lang="ru-RU" dirty="0"/>
              <a:t> </a:t>
            </a:r>
            <a:r>
              <a:rPr lang="ru-RU" dirty="0" err="1"/>
              <a:t>кількість</a:t>
            </a:r>
            <a:r>
              <a:rPr lang="ru-RU" dirty="0"/>
              <a:t> онлайн-</a:t>
            </a:r>
            <a:r>
              <a:rPr lang="ru-RU" dirty="0" err="1"/>
              <a:t>документації</a:t>
            </a:r>
            <a:r>
              <a:rPr lang="ru-RU" dirty="0"/>
              <a:t>, статей та </a:t>
            </a:r>
            <a:r>
              <a:rPr lang="ru-RU" dirty="0" err="1"/>
              <a:t>пакетів</a:t>
            </a:r>
            <a:r>
              <a:rPr lang="ru-RU" dirty="0"/>
              <a:t> </a:t>
            </a:r>
            <a:r>
              <a:rPr lang="ru-RU" dirty="0" err="1"/>
              <a:t>спільноти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754336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ru-RU" dirty="0" err="1">
                <a:latin typeface="Garamond" panose="02020404030301010803" pitchFamily="18" charset="0"/>
              </a:rPr>
              <a:t>Взаємодія</a:t>
            </a:r>
            <a:r>
              <a:rPr lang="ru-RU" dirty="0">
                <a:latin typeface="Garamond" panose="02020404030301010803" pitchFamily="18" charset="0"/>
              </a:rPr>
              <a:t> з </a:t>
            </a:r>
            <a:r>
              <a:rPr lang="ru-RU" dirty="0" err="1">
                <a:latin typeface="Garamond" panose="02020404030301010803" pitchFamily="18" charset="0"/>
              </a:rPr>
              <a:t>Користувачем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19" name="Объект 18">
            <a:extLst>
              <a:ext uri="{FF2B5EF4-FFF2-40B4-BE49-F238E27FC236}">
                <a16:creationId xmlns=""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/>
          <a:lstStyle/>
          <a:p>
            <a:pPr rtl="0"/>
            <a:r>
              <a:rPr lang="en-US" dirty="0">
                <a:latin typeface="Garamond" panose="02020404030301010803" pitchFamily="18" charset="0"/>
              </a:rPr>
              <a:t>WEB</a:t>
            </a:r>
            <a:r>
              <a:rPr lang="uk-UA" dirty="0">
                <a:latin typeface="Garamond" panose="02020404030301010803" pitchFamily="18" charset="0"/>
              </a:rPr>
              <a:t>-версія</a:t>
            </a:r>
            <a:endParaRPr lang="en-US" dirty="0">
              <a:latin typeface="Garamond" panose="02020404030301010803" pitchFamily="18" charset="0"/>
            </a:endParaRPr>
          </a:p>
          <a:p>
            <a:pPr rtl="0"/>
            <a:r>
              <a:rPr lang="uk-UA" dirty="0">
                <a:latin typeface="Garamond" panose="02020404030301010803" pitchFamily="18" charset="0"/>
              </a:rPr>
              <a:t>застосунку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20" name="Объект 19">
            <a:extLst>
              <a:ext uri="{FF2B5EF4-FFF2-40B4-BE49-F238E27FC236}">
                <a16:creationId xmlns=""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677873"/>
          </a:xfrm>
        </p:spPr>
        <p:txBody>
          <a:bodyPr rtlCol="0">
            <a:noAutofit/>
          </a:bodyPr>
          <a:lstStyle/>
          <a:p>
            <a:pPr rtl="0"/>
            <a:r>
              <a:rPr lang="en-US" dirty="0">
                <a:latin typeface="Garamond" panose="02020404030301010803" pitchFamily="18" charset="0"/>
              </a:rPr>
              <a:t>FAST API </a:t>
            </a:r>
          </a:p>
          <a:p>
            <a:pPr rtl="0"/>
            <a:r>
              <a:rPr lang="en-US" dirty="0">
                <a:latin typeface="Garamond" panose="02020404030301010803" pitchFamily="18" charset="0"/>
              </a:rPr>
              <a:t>Swagger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21" name="Объект 20">
            <a:extLst>
              <a:ext uri="{FF2B5EF4-FFF2-40B4-BE49-F238E27FC236}">
                <a16:creationId xmlns=""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/>
          <a:lstStyle/>
          <a:p>
            <a:pPr rtl="0"/>
            <a:r>
              <a:rPr lang="en-US" dirty="0">
                <a:latin typeface="Garamond" panose="02020404030301010803" pitchFamily="18" charset="0"/>
              </a:rPr>
              <a:t>Telegram</a:t>
            </a:r>
          </a:p>
          <a:p>
            <a:pPr rtl="0"/>
            <a:r>
              <a:rPr lang="en-US" dirty="0">
                <a:latin typeface="Garamond" panose="02020404030301010803" pitchFamily="18" charset="0"/>
              </a:rPr>
              <a:t>bot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>
                <a:latin typeface="Garamond" panose="02020404030301010803" pitchFamily="18" charset="0"/>
              </a:rPr>
              <a:pPr rtl="0"/>
              <a:t>11</a:t>
            </a:fld>
            <a:endParaRPr lang="ru-RU">
              <a:latin typeface="Garamond" panose="02020404030301010803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CD79CE2D-B2A8-4FF3-B650-F9261302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29" y="2818349"/>
            <a:ext cx="1318582" cy="1325769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2AB836C-7398-4EE7-97AB-C96356BF48F1}"/>
              </a:ext>
            </a:extLst>
          </p:cNvPr>
          <p:cNvGrpSpPr/>
          <p:nvPr/>
        </p:nvGrpSpPr>
        <p:grpSpPr>
          <a:xfrm>
            <a:off x="5375607" y="2818349"/>
            <a:ext cx="1325769" cy="1325769"/>
            <a:chOff x="4530484" y="2381720"/>
            <a:chExt cx="2617601" cy="2617601"/>
          </a:xfrm>
        </p:grpSpPr>
        <p:sp>
          <p:nvSpPr>
            <p:cNvPr id="26" name="Овал 25">
              <a:extLst>
                <a:ext uri="{FF2B5EF4-FFF2-40B4-BE49-F238E27FC236}">
                  <a16:creationId xmlns="" xmlns:a16="http://schemas.microsoft.com/office/drawing/2014/main" id="{E60CA413-2A22-40E2-9F61-180DEE24772E}"/>
                </a:ext>
              </a:extLst>
            </p:cNvPr>
            <p:cNvSpPr/>
            <p:nvPr/>
          </p:nvSpPr>
          <p:spPr>
            <a:xfrm>
              <a:off x="4530484" y="2381720"/>
              <a:ext cx="2617601" cy="261760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="" xmlns:a16="http://schemas.microsoft.com/office/drawing/2014/main" id="{24F406EF-0E9B-4D1B-A017-6F44FA44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246" y="3267490"/>
              <a:ext cx="2236076" cy="81753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pic>
        <p:nvPicPr>
          <p:cNvPr id="28" name="Рисунок 27">
            <a:extLst>
              <a:ext uri="{FF2B5EF4-FFF2-40B4-BE49-F238E27FC236}">
                <a16:creationId xmlns="" xmlns:a16="http://schemas.microsoft.com/office/drawing/2014/main" id="{964C6FEF-9318-4052-8628-B8E108B10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388" y="2818650"/>
            <a:ext cx="1325769" cy="13257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4854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>
            <a:extLst>
              <a:ext uri="{FF2B5EF4-FFF2-40B4-BE49-F238E27FC236}">
                <a16:creationId xmlns="" xmlns:a16="http://schemas.microsoft.com/office/drawing/2014/main" id="{647F5A0C-3D96-429C-B5DE-5D7F73928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Garamond" panose="02020404030301010803" pitchFamily="18" charset="0"/>
              </a:rPr>
              <a:t>Покриття проекту тестами</a:t>
            </a:r>
            <a:endParaRPr lang="ru-RU" dirty="0">
              <a:latin typeface="Garamond" panose="02020404030301010803" pitchFamily="18" charset="0"/>
            </a:endParaRPr>
          </a:p>
        </p:txBody>
      </p:sp>
      <p:pic>
        <p:nvPicPr>
          <p:cNvPr id="17" name="Объект 16">
            <a:extLst>
              <a:ext uri="{FF2B5EF4-FFF2-40B4-BE49-F238E27FC236}">
                <a16:creationId xmlns="" xmlns:a16="http://schemas.microsoft.com/office/drawing/2014/main" id="{2CD93C04-C44B-41B1-80E7-F2442A046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000" y="2785872"/>
            <a:ext cx="4963223" cy="28809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757030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>
            <a:extLst>
              <a:ext uri="{FF2B5EF4-FFF2-40B4-BE49-F238E27FC236}">
                <a16:creationId xmlns="" xmlns:a16="http://schemas.microsoft.com/office/drawing/2014/main" id="{F81D3C73-F055-4758-B7BE-1F0831A26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125" y="295275"/>
            <a:ext cx="6775450" cy="714375"/>
          </a:xfrm>
        </p:spPr>
        <p:txBody>
          <a:bodyPr>
            <a:normAutofit/>
          </a:bodyPr>
          <a:lstStyle/>
          <a:p>
            <a:r>
              <a:rPr lang="ru-RU" dirty="0" err="1">
                <a:latin typeface="Garamond" panose="02020404030301010803" pitchFamily="18" charset="0"/>
              </a:rPr>
              <a:t>Перспективи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Розвиток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21" name="Текст 20">
            <a:extLst>
              <a:ext uri="{FF2B5EF4-FFF2-40B4-BE49-F238E27FC236}">
                <a16:creationId xmlns="" xmlns:a16="http://schemas.microsoft.com/office/drawing/2014/main" id="{50E0B770-B591-4A07-8CB8-54AC847FA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4412" y="5140871"/>
            <a:ext cx="2743200" cy="36512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000" dirty="0">
                <a:latin typeface="Garamond" panose="02020404030301010803" pitchFamily="18" charset="0"/>
              </a:rPr>
              <a:t>CIFAR-10</a:t>
            </a:r>
          </a:p>
        </p:txBody>
      </p:sp>
      <p:sp>
        <p:nvSpPr>
          <p:cNvPr id="14" name="Номер слайда 13">
            <a:extLst>
              <a:ext uri="{FF2B5EF4-FFF2-40B4-BE49-F238E27FC236}">
                <a16:creationId xmlns="" xmlns:a16="http://schemas.microsoft.com/office/drawing/2014/main" id="{92A610CF-51DF-4843-8217-544BCF49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>
                <a:latin typeface="Garamond" panose="02020404030301010803" pitchFamily="18" charset="0"/>
              </a:rPr>
              <a:pPr rtl="0"/>
              <a:t>13</a:t>
            </a:fld>
            <a:endParaRPr lang="ru-RU" noProof="0">
              <a:latin typeface="Garamond" panose="02020404030301010803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6AD40DC5-3C8E-4F41-9D53-6030AA717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99" y="2881936"/>
            <a:ext cx="1975827" cy="197582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2FCA64F8-1589-433E-BB22-CB2C7BF36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318" y="1696915"/>
            <a:ext cx="4058769" cy="4058769"/>
          </a:xfrm>
          <a:prstGeom prst="rect">
            <a:avLst/>
          </a:prstGeom>
        </p:spPr>
      </p:pic>
      <p:sp>
        <p:nvSpPr>
          <p:cNvPr id="24" name="Текст 20">
            <a:extLst>
              <a:ext uri="{FF2B5EF4-FFF2-40B4-BE49-F238E27FC236}">
                <a16:creationId xmlns="" xmlns:a16="http://schemas.microsoft.com/office/drawing/2014/main" id="{D2FD541A-8B3A-41A3-AC61-D30F7B16159A}"/>
              </a:ext>
            </a:extLst>
          </p:cNvPr>
          <p:cNvSpPr txBox="1">
            <a:spLocks/>
          </p:cNvSpPr>
          <p:nvPr/>
        </p:nvSpPr>
        <p:spPr>
          <a:xfrm>
            <a:off x="7972199" y="5994682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Garamond" panose="02020404030301010803" pitchFamily="18" charset="0"/>
              </a:rPr>
              <a:t>CIFAR-100</a:t>
            </a:r>
          </a:p>
        </p:txBody>
      </p:sp>
      <p:sp>
        <p:nvSpPr>
          <p:cNvPr id="22" name="Стрелка: штриховая вправо 21">
            <a:extLst>
              <a:ext uri="{FF2B5EF4-FFF2-40B4-BE49-F238E27FC236}">
                <a16:creationId xmlns="" xmlns:a16="http://schemas.microsoft.com/office/drawing/2014/main" id="{18089D5D-AEC8-4A73-91C8-D505F53686B9}"/>
              </a:ext>
            </a:extLst>
          </p:cNvPr>
          <p:cNvSpPr/>
          <p:nvPr/>
        </p:nvSpPr>
        <p:spPr>
          <a:xfrm>
            <a:off x="4596423" y="3640574"/>
            <a:ext cx="1975827" cy="46470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892550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719F29B-F233-48AF-8261-F33A4E079E3E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3072" y="224589"/>
            <a:ext cx="6446962" cy="712436"/>
          </a:xfrm>
        </p:spPr>
        <p:txBody>
          <a:bodyPr rtlCol="0"/>
          <a:lstStyle/>
          <a:p>
            <a:pPr rtl="0"/>
            <a:r>
              <a:rPr lang="uk-UA" i="0" dirty="0">
                <a:effectLst/>
                <a:latin typeface="Garamond" panose="02020404030301010803" pitchFamily="18" charset="0"/>
              </a:rPr>
              <a:t>ВИСНОВКИ</a:t>
            </a:r>
            <a:endParaRPr lang="uk-UA" dirty="0">
              <a:latin typeface="Garamond" panose="02020404030301010803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35E3EA69-4E0E-41BD-8095-A124225A2647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3072" y="1211822"/>
            <a:ext cx="6705600" cy="5093368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uk-UA" sz="1800" b="1" dirty="0">
                <a:latin typeface="Garamond" panose="02020404030301010803" pitchFamily="18" charset="0"/>
              </a:rPr>
              <a:t>За час виконання проекту:</a:t>
            </a:r>
          </a:p>
          <a:p>
            <a:pPr marL="284400" indent="-284400">
              <a:buFont typeface="Arial" pitchFamily="34" charset="0"/>
              <a:buChar char="•"/>
            </a:pPr>
            <a:r>
              <a:rPr lang="uk-UA" sz="1800" b="1" dirty="0">
                <a:latin typeface="Garamond" panose="02020404030301010803" pitchFamily="18" charset="0"/>
              </a:rPr>
              <a:t>Проведено аналіз предметної галузі та існуючих </a:t>
            </a:r>
            <a:r>
              <a:rPr lang="uk-UA" sz="1800" b="1" dirty="0" err="1">
                <a:latin typeface="Garamond" pitchFamily="18" charset="0"/>
              </a:rPr>
              <a:t>веб-сервісів</a:t>
            </a:r>
            <a:r>
              <a:rPr lang="uk-UA" sz="1800" b="1" dirty="0">
                <a:latin typeface="Garamond" pitchFamily="18" charset="0"/>
              </a:rPr>
              <a:t> на тему </a:t>
            </a:r>
            <a:r>
              <a:rPr lang="uk-UA" sz="1800" b="1" dirty="0" err="1">
                <a:latin typeface="Garamond" pitchFamily="18" charset="0"/>
              </a:rPr>
              <a:t>проєкту</a:t>
            </a:r>
            <a:r>
              <a:rPr lang="uk-UA" sz="1800" b="1" dirty="0">
                <a:latin typeface="Garamond" pitchFamily="18" charset="0"/>
              </a:rPr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uk-UA" sz="1800" b="1" dirty="0">
                <a:latin typeface="Garamond" pitchFamily="18" charset="0"/>
              </a:rPr>
              <a:t>Створено </a:t>
            </a:r>
            <a:r>
              <a:rPr lang="ru-RU" sz="1800" b="1" dirty="0" err="1">
                <a:latin typeface="Garamond" pitchFamily="18" charset="0"/>
              </a:rPr>
              <a:t>згорткову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нейронну</a:t>
            </a:r>
            <a:r>
              <a:rPr lang="ru-RU" sz="1800" b="1" dirty="0">
                <a:latin typeface="Garamond" pitchFamily="18" charset="0"/>
              </a:rPr>
              <a:t> мережу для </a:t>
            </a:r>
            <a:r>
              <a:rPr lang="ru-RU" sz="1800" b="1" dirty="0" err="1">
                <a:latin typeface="Garamond" pitchFamily="18" charset="0"/>
              </a:rPr>
              <a:t>класифікації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зображень</a:t>
            </a:r>
            <a:r>
              <a:rPr lang="ru-RU" sz="1800" b="1" dirty="0">
                <a:latin typeface="Garamond" pitchFamily="18" charset="0"/>
              </a:rPr>
              <a:t> з </a:t>
            </a:r>
            <a:r>
              <a:rPr lang="ru-RU" sz="1800" b="1" dirty="0" err="1">
                <a:latin typeface="Garamond" pitchFamily="18" charset="0"/>
              </a:rPr>
              <a:t>використанням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датасету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en-US" sz="1800" b="1" dirty="0">
                <a:latin typeface="Garamond" pitchFamily="18" charset="0"/>
              </a:rPr>
              <a:t>CIFAR-10. </a:t>
            </a:r>
            <a:endParaRPr lang="uk-UA" sz="1800" b="1" dirty="0">
              <a:latin typeface="Garamond" pitchFamily="18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1800" b="1" dirty="0" err="1">
                <a:latin typeface="Garamond" pitchFamily="18" charset="0"/>
              </a:rPr>
              <a:t>Навчено</a:t>
            </a:r>
            <a:r>
              <a:rPr lang="ru-RU" sz="1800" b="1" dirty="0">
                <a:latin typeface="Garamond" pitchFamily="18" charset="0"/>
              </a:rPr>
              <a:t> модель для </a:t>
            </a:r>
            <a:r>
              <a:rPr lang="ru-RU" sz="1800" b="1" dirty="0" err="1">
                <a:latin typeface="Garamond" pitchFamily="18" charset="0"/>
              </a:rPr>
              <a:t>розпізнавання</a:t>
            </a:r>
            <a:r>
              <a:rPr lang="ru-RU" sz="1800" b="1" dirty="0">
                <a:latin typeface="Garamond" pitchFamily="18" charset="0"/>
              </a:rPr>
              <a:t> 10 </a:t>
            </a:r>
            <a:r>
              <a:rPr lang="ru-RU" sz="1800" b="1" dirty="0" err="1">
                <a:latin typeface="Garamond" pitchFamily="18" charset="0"/>
              </a:rPr>
              <a:t>класів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зображень</a:t>
            </a:r>
            <a:r>
              <a:rPr lang="ru-RU" sz="1800" b="1" dirty="0">
                <a:latin typeface="Garamond" pitchFamily="18" charset="0"/>
              </a:rPr>
              <a:t> (</a:t>
            </a:r>
            <a:r>
              <a:rPr lang="ru-RU" sz="1800" b="1" dirty="0" err="1">
                <a:latin typeface="Garamond" pitchFamily="18" charset="0"/>
              </a:rPr>
              <a:t>літаки</a:t>
            </a:r>
            <a:r>
              <a:rPr lang="ru-RU" sz="1800" b="1" dirty="0">
                <a:latin typeface="Garamond" pitchFamily="18" charset="0"/>
              </a:rPr>
              <a:t>, </a:t>
            </a:r>
            <a:r>
              <a:rPr lang="ru-RU" sz="1800" b="1" dirty="0" err="1">
                <a:latin typeface="Garamond" pitchFamily="18" charset="0"/>
              </a:rPr>
              <a:t>автомобілі</a:t>
            </a:r>
            <a:r>
              <a:rPr lang="ru-RU" sz="1800" b="1" dirty="0">
                <a:latin typeface="Garamond" pitchFamily="18" charset="0"/>
              </a:rPr>
              <a:t>, птахи, коти, </a:t>
            </a:r>
            <a:r>
              <a:rPr lang="ru-RU" sz="1800" b="1" dirty="0" err="1">
                <a:latin typeface="Garamond" pitchFamily="18" charset="0"/>
              </a:rPr>
              <a:t>олені</a:t>
            </a:r>
            <a:r>
              <a:rPr lang="ru-RU" sz="1800" b="1" dirty="0">
                <a:latin typeface="Garamond" pitchFamily="18" charset="0"/>
              </a:rPr>
              <a:t>, собаки, </a:t>
            </a:r>
            <a:r>
              <a:rPr lang="ru-RU" sz="1800" b="1" dirty="0" err="1">
                <a:latin typeface="Garamond" pitchFamily="18" charset="0"/>
              </a:rPr>
              <a:t>жаби</a:t>
            </a:r>
            <a:r>
              <a:rPr lang="ru-RU" sz="1800" b="1" dirty="0">
                <a:latin typeface="Garamond" pitchFamily="18" charset="0"/>
              </a:rPr>
              <a:t>, </a:t>
            </a:r>
            <a:r>
              <a:rPr lang="ru-RU" sz="1800" b="1" dirty="0" err="1">
                <a:latin typeface="Garamond" pitchFamily="18" charset="0"/>
              </a:rPr>
              <a:t>коні</a:t>
            </a:r>
            <a:r>
              <a:rPr lang="ru-RU" sz="1800" b="1" dirty="0">
                <a:latin typeface="Garamond" pitchFamily="18" charset="0"/>
              </a:rPr>
              <a:t>, </a:t>
            </a:r>
            <a:r>
              <a:rPr lang="ru-RU" sz="1800" b="1" dirty="0" err="1">
                <a:latin typeface="Garamond" pitchFamily="18" charset="0"/>
              </a:rPr>
              <a:t>кораблі</a:t>
            </a:r>
            <a:r>
              <a:rPr lang="ru-RU" sz="1800" b="1" dirty="0">
                <a:latin typeface="Garamond" pitchFamily="18" charset="0"/>
              </a:rPr>
              <a:t> та </a:t>
            </a:r>
            <a:r>
              <a:rPr lang="ru-RU" sz="1800" b="1" dirty="0" err="1">
                <a:latin typeface="Garamond" pitchFamily="18" charset="0"/>
              </a:rPr>
              <a:t>вантажівки</a:t>
            </a:r>
            <a:r>
              <a:rPr lang="ru-RU" sz="1800" b="1" dirty="0">
                <a:latin typeface="Garamond" pitchFamily="18" charset="0"/>
              </a:rPr>
              <a:t>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1800" b="1" dirty="0" err="1" smtClean="0">
                <a:latin typeface="Garamond" pitchFamily="18" charset="0"/>
              </a:rPr>
              <a:t>Реалізовано</a:t>
            </a:r>
            <a:r>
              <a:rPr lang="ru-RU" sz="1800" b="1" dirty="0" smtClean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взаємодію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із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користувачем</a:t>
            </a:r>
            <a:r>
              <a:rPr lang="ru-RU" sz="1800" b="1" dirty="0">
                <a:latin typeface="Garamond" pitchFamily="18" charset="0"/>
              </a:rPr>
              <a:t> для </a:t>
            </a:r>
            <a:r>
              <a:rPr lang="ru-RU" sz="1800" b="1" dirty="0" err="1">
                <a:latin typeface="Garamond" pitchFamily="18" charset="0"/>
              </a:rPr>
              <a:t>її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використання</a:t>
            </a:r>
            <a:r>
              <a:rPr lang="ru-RU" sz="1800" b="1" dirty="0">
                <a:latin typeface="Garamond" pitchFamily="18" charset="0"/>
              </a:rPr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1800" b="1" dirty="0" err="1">
                <a:latin typeface="Garamond" pitchFamily="18" charset="0"/>
              </a:rPr>
              <a:t>Розглянуті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перспективи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її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подальшого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розвитку</a:t>
            </a:r>
            <a:r>
              <a:rPr lang="ru-RU" sz="1800" b="1" dirty="0">
                <a:latin typeface="Garamond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800" b="1" dirty="0">
                <a:latin typeface="Garamond" pitchFamily="18" charset="0"/>
              </a:rPr>
              <a:t>Створено веб-сервіс, що дає користувачеві змогу класифікувати зображення за допомогою </a:t>
            </a:r>
            <a:r>
              <a:rPr lang="uk-UA" sz="1800" b="1" dirty="0" err="1">
                <a:latin typeface="Garamond" pitchFamily="18" charset="0"/>
              </a:rPr>
              <a:t>згорткових</a:t>
            </a:r>
            <a:r>
              <a:rPr lang="uk-UA" sz="1800" b="1" dirty="0">
                <a:latin typeface="Garamond" pitchFamily="18" charset="0"/>
              </a:rPr>
              <a:t> нейронних мереж.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b="1" dirty="0">
              <a:latin typeface="Garamond" pitchFamily="18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>
                <a:latin typeface="Garamond" panose="02020404030301010803" pitchFamily="18" charset="0"/>
              </a:rPr>
              <a:pPr rtl="0"/>
              <a:t>14</a:t>
            </a:fld>
            <a:endParaRPr lang="ru-RU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43494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ru-RU" sz="3200" dirty="0">
                <a:latin typeface="Garamond" panose="02020404030301010803" pitchFamily="18" charset="0"/>
              </a:rPr>
              <a:t>Наша команда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=""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6464" y="5084524"/>
            <a:ext cx="2256199" cy="343061"/>
          </a:xfrm>
        </p:spPr>
        <p:txBody>
          <a:bodyPr rtlCol="0"/>
          <a:lstStyle/>
          <a:p>
            <a:pPr rtl="0"/>
            <a:r>
              <a:rPr lang="ru-RU" sz="1600" dirty="0" err="1">
                <a:latin typeface="Garamond" panose="02020404030301010803" pitchFamily="18" charset="0"/>
              </a:rPr>
              <a:t>Валерій</a:t>
            </a:r>
            <a:r>
              <a:rPr lang="ru-RU" sz="1600" dirty="0">
                <a:latin typeface="Garamond" panose="02020404030301010803" pitchFamily="18" charset="0"/>
              </a:rPr>
              <a:t> </a:t>
            </a:r>
            <a:r>
              <a:rPr lang="ru-RU" sz="1600" dirty="0" err="1">
                <a:latin typeface="Garamond" panose="02020404030301010803" pitchFamily="18" charset="0"/>
              </a:rPr>
              <a:t>Третяков</a:t>
            </a:r>
            <a:endParaRPr lang="ru-RU" sz="1600" dirty="0">
              <a:latin typeface="Garamond" panose="02020404030301010803" pitchFamily="18" charset="0"/>
            </a:endParaRPr>
          </a:p>
        </p:txBody>
      </p:sp>
      <p:sp>
        <p:nvSpPr>
          <p:cNvPr id="33" name="Текст 32">
            <a:extLst>
              <a:ext uri="{FF2B5EF4-FFF2-40B4-BE49-F238E27FC236}">
                <a16:creationId xmlns=""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692980" y="5099206"/>
            <a:ext cx="2135755" cy="343061"/>
          </a:xfrm>
        </p:spPr>
        <p:txBody>
          <a:bodyPr rtlCol="0"/>
          <a:lstStyle/>
          <a:p>
            <a:pPr rtl="0"/>
            <a:r>
              <a:rPr lang="ru-RU" sz="1600" dirty="0" err="1">
                <a:latin typeface="Garamond" panose="02020404030301010803" pitchFamily="18" charset="0"/>
              </a:rPr>
              <a:t>Сергій</a:t>
            </a:r>
            <a:r>
              <a:rPr lang="ru-RU" sz="1600" dirty="0">
                <a:latin typeface="Garamond" panose="02020404030301010803" pitchFamily="18" charset="0"/>
              </a:rPr>
              <a:t> </a:t>
            </a:r>
            <a:r>
              <a:rPr lang="ru-RU" sz="1600" dirty="0" err="1">
                <a:latin typeface="Garamond" panose="02020404030301010803" pitchFamily="18" charset="0"/>
              </a:rPr>
              <a:t>Підкопай</a:t>
            </a:r>
            <a:endParaRPr lang="ru-RU" sz="1600" dirty="0">
              <a:latin typeface="Garamond" panose="02020404030301010803" pitchFamily="18" charset="0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=""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83644" y="5099206"/>
            <a:ext cx="2291898" cy="343061"/>
          </a:xfrm>
        </p:spPr>
        <p:txBody>
          <a:bodyPr rtlCol="0"/>
          <a:lstStyle/>
          <a:p>
            <a:pPr rtl="0"/>
            <a:r>
              <a:rPr lang="ru-RU" sz="1600" dirty="0">
                <a:latin typeface="Garamond" panose="02020404030301010803" pitchFamily="18" charset="0"/>
              </a:rPr>
              <a:t>Василь Глущенко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=""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03525" y="5084524"/>
            <a:ext cx="2123742" cy="343061"/>
          </a:xfrm>
        </p:spPr>
        <p:txBody>
          <a:bodyPr rtlCol="0"/>
          <a:lstStyle/>
          <a:p>
            <a:pPr rtl="0"/>
            <a:r>
              <a:rPr lang="ru-RU" sz="1600" dirty="0">
                <a:latin typeface="Garamond" panose="02020404030301010803" pitchFamily="18" charset="0"/>
              </a:rPr>
              <a:t>Микола Присташ</a:t>
            </a:r>
          </a:p>
        </p:txBody>
      </p:sp>
      <p:sp>
        <p:nvSpPr>
          <p:cNvPr id="36" name="Текст 35">
            <a:extLst>
              <a:ext uri="{FF2B5EF4-FFF2-40B4-BE49-F238E27FC236}">
                <a16:creationId xmlns=""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 rtlCol="0"/>
          <a:lstStyle/>
          <a:p>
            <a:pPr rtl="0"/>
            <a:r>
              <a:rPr lang="en-US" b="1" dirty="0">
                <a:latin typeface="Garamond" panose="02020404030301010803" pitchFamily="18" charset="0"/>
              </a:rPr>
              <a:t>Team Lead</a:t>
            </a:r>
          </a:p>
        </p:txBody>
      </p:sp>
      <p:sp>
        <p:nvSpPr>
          <p:cNvPr id="37" name="Текст 36">
            <a:extLst>
              <a:ext uri="{FF2B5EF4-FFF2-40B4-BE49-F238E27FC236}">
                <a16:creationId xmlns="" xmlns:a16="http://schemas.microsoft.com/office/drawing/2014/main" id="{65786675-BFC6-4743-BFD3-D64691F771D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 rtlCol="0"/>
          <a:lstStyle/>
          <a:p>
            <a:pPr rtl="0"/>
            <a:r>
              <a:rPr lang="en-US" b="1" dirty="0">
                <a:latin typeface="Garamond" panose="02020404030301010803" pitchFamily="18" charset="0"/>
              </a:rPr>
              <a:t>Developer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="" xmlns:a16="http://schemas.microsoft.com/office/drawing/2014/main" id="{97062F49-F468-4EA6-B6BF-94BFF89FDCB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 rtlCol="0"/>
          <a:lstStyle/>
          <a:p>
            <a:pPr rtl="0"/>
            <a:r>
              <a:rPr lang="en-US" b="1" dirty="0">
                <a:latin typeface="Garamond" panose="02020404030301010803" pitchFamily="18" charset="0"/>
              </a:rPr>
              <a:t>Developer</a:t>
            </a:r>
          </a:p>
          <a:p>
            <a:pPr rtl="0"/>
            <a:endParaRPr lang="ru-RU" b="1" dirty="0">
              <a:latin typeface="Garamond" panose="02020404030301010803" pitchFamily="18" charset="0"/>
            </a:endParaRPr>
          </a:p>
        </p:txBody>
      </p:sp>
      <p:sp>
        <p:nvSpPr>
          <p:cNvPr id="39" name="Текст 38">
            <a:extLst>
              <a:ext uri="{FF2B5EF4-FFF2-40B4-BE49-F238E27FC236}">
                <a16:creationId xmlns="" xmlns:a16="http://schemas.microsoft.com/office/drawing/2014/main" id="{59D9F00A-8CF0-41E8-9BB6-3B8ECDA55D49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 rtlCol="0"/>
          <a:lstStyle/>
          <a:p>
            <a:pPr rtl="0"/>
            <a:r>
              <a:rPr lang="en-US" b="1" dirty="0">
                <a:latin typeface="Garamond" panose="02020404030301010803" pitchFamily="18" charset="0"/>
              </a:rPr>
              <a:t>Scrum Master</a:t>
            </a:r>
          </a:p>
          <a:p>
            <a:pPr rtl="0"/>
            <a:endParaRPr lang="ru-RU" b="1" dirty="0">
              <a:latin typeface="Garamond" panose="02020404030301010803" pitchFamily="18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>
                <a:latin typeface="Garamond" panose="02020404030301010803" pitchFamily="18" charset="0"/>
              </a:rPr>
              <a:pPr rtl="0"/>
              <a:t>2</a:t>
            </a:fld>
            <a:endParaRPr lang="ru-RU">
              <a:latin typeface="Garamond" panose="02020404030301010803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5A7943E6-543C-4D73-A4CD-1DD3F71B8B4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7393" b="7393"/>
          <a:stretch>
            <a:fillRect/>
          </a:stretch>
        </p:blipFill>
        <p:spPr/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C67EAE4D-258F-45BD-99B9-AFE53E75E51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696" r="1696"/>
          <a:stretch>
            <a:fillRect/>
          </a:stretch>
        </p:blipFill>
        <p:spPr/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1435688D-B4D7-4512-9F69-C839669FB09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16556" r="16556"/>
          <a:stretch>
            <a:fillRect/>
          </a:stretch>
        </p:blipFill>
        <p:spPr/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BE558166-7EDC-49F6-B036-241A4F09C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t="12468" b="12468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3477453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156405"/>
            <a:ext cx="3429000" cy="1325563"/>
          </a:xfrm>
        </p:spPr>
        <p:txBody>
          <a:bodyPr rtlCol="0">
            <a:noAutofit/>
          </a:bodyPr>
          <a:lstStyle/>
          <a:p>
            <a:pPr rtl="0"/>
            <a:r>
              <a:rPr lang="ru-RU" sz="3200" dirty="0">
                <a:latin typeface="Garamond" panose="02020404030301010803" pitchFamily="18" charset="0"/>
              </a:rPr>
              <a:t>Портрет</a:t>
            </a:r>
            <a:br>
              <a:rPr lang="ru-RU" sz="3200" dirty="0">
                <a:latin typeface="Garamond" panose="02020404030301010803" pitchFamily="18" charset="0"/>
              </a:rPr>
            </a:br>
            <a:r>
              <a:rPr lang="ru-RU" sz="3200" dirty="0" err="1">
                <a:latin typeface="Garamond" panose="02020404030301010803" pitchFamily="18" charset="0"/>
              </a:rPr>
              <a:t>користувача</a:t>
            </a:r>
            <a:endParaRPr lang="ru-RU" sz="3200" dirty="0">
              <a:latin typeface="Garamond" panose="02020404030301010803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30070" y="465137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ru-RU" sz="2400" dirty="0" err="1">
                <a:latin typeface="Garamond" panose="02020404030301010803" pitchFamily="18" charset="0"/>
              </a:rPr>
              <a:t>Діяльність</a:t>
            </a:r>
            <a:endParaRPr lang="ru-RU" sz="2400" dirty="0">
              <a:latin typeface="Garamond" panose="02020404030301010803" pitchFamily="18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5451" y="995034"/>
            <a:ext cx="5846690" cy="1428912"/>
          </a:xfrm>
        </p:spPr>
        <p:txBody>
          <a:bodyPr rtlCol="0">
            <a:noAutofit/>
          </a:bodyPr>
          <a:lstStyle/>
          <a:p>
            <a:pPr algn="just" rtl="0"/>
            <a:r>
              <a:rPr lang="ru-RU" sz="1800" b="1" dirty="0">
                <a:latin typeface="Garamond" panose="02020404030301010803" pitchFamily="18" charset="0"/>
              </a:rPr>
              <a:t>Маркетолог</a:t>
            </a:r>
            <a:r>
              <a:rPr lang="ru-RU" sz="1800" dirty="0">
                <a:latin typeface="Garamond" panose="02020404030301010803" pitchFamily="18" charset="0"/>
              </a:rPr>
              <a:t>, </a:t>
            </a:r>
            <a:r>
              <a:rPr lang="ru-RU" sz="1800" dirty="0" err="1">
                <a:latin typeface="Garamond" panose="02020404030301010803" pitchFamily="18" charset="0"/>
              </a:rPr>
              <a:t>який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прагне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вдосконалити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взаємодію</a:t>
            </a:r>
            <a:r>
              <a:rPr lang="ru-RU" sz="1800" dirty="0">
                <a:latin typeface="Garamond" panose="02020404030301010803" pitchFamily="18" charset="0"/>
              </a:rPr>
              <a:t> з </a:t>
            </a:r>
            <a:r>
              <a:rPr lang="ru-RU" sz="1800" dirty="0" err="1">
                <a:latin typeface="Garamond" panose="02020404030301010803" pitchFamily="18" charset="0"/>
              </a:rPr>
              <a:t>користувачами</a:t>
            </a:r>
            <a:r>
              <a:rPr lang="ru-RU" sz="1800" dirty="0">
                <a:latin typeface="Garamond" panose="02020404030301010803" pitchFamily="18" charset="0"/>
              </a:rPr>
              <a:t> та </a:t>
            </a:r>
            <a:r>
              <a:rPr lang="ru-RU" sz="1800" dirty="0" err="1">
                <a:latin typeface="Garamond" panose="02020404030301010803" pitchFamily="18" charset="0"/>
              </a:rPr>
              <a:t>якість</a:t>
            </a:r>
            <a:r>
              <a:rPr lang="ru-RU" sz="1800" dirty="0">
                <a:latin typeface="Garamond" panose="02020404030301010803" pitchFamily="18" charset="0"/>
              </a:rPr>
              <a:t> контенту у </a:t>
            </a:r>
            <a:r>
              <a:rPr lang="ru-RU" sz="1800" dirty="0" err="1">
                <a:latin typeface="Garamond" panose="02020404030301010803" pitchFamily="18" charset="0"/>
              </a:rPr>
              <a:t>соціальних</a:t>
            </a:r>
            <a:r>
              <a:rPr lang="ru-RU" sz="1800" dirty="0">
                <a:latin typeface="Garamond" panose="02020404030301010803" pitchFamily="18" charset="0"/>
              </a:rPr>
              <a:t> мережах. </a:t>
            </a:r>
            <a:r>
              <a:rPr lang="ru-RU" sz="1800" dirty="0" err="1">
                <a:latin typeface="Garamond" panose="02020404030301010803" pitchFamily="18" charset="0"/>
              </a:rPr>
              <a:t>Він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шукає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ефективний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спосіб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перевірки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правдивості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категорій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зображень</a:t>
            </a:r>
            <a:r>
              <a:rPr lang="ru-RU" sz="1800" dirty="0">
                <a:latin typeface="Garamond" panose="02020404030301010803" pitchFamily="18" charset="0"/>
              </a:rPr>
              <a:t> та </a:t>
            </a:r>
            <a:r>
              <a:rPr lang="ru-RU" sz="1800" dirty="0" err="1">
                <a:latin typeface="Garamond" panose="02020404030301010803" pitchFamily="18" charset="0"/>
              </a:rPr>
              <a:t>покращення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процесу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взаємодії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між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користувачами</a:t>
            </a:r>
            <a:r>
              <a:rPr lang="ru-RU" sz="1800" dirty="0">
                <a:latin typeface="Garamond" panose="02020404030301010803" pitchFamily="18" charset="0"/>
              </a:rPr>
              <a:t> та платформою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530070" y="2722068"/>
            <a:ext cx="5433204" cy="575738"/>
          </a:xfrm>
        </p:spPr>
        <p:txBody>
          <a:bodyPr rtlCol="0">
            <a:normAutofit/>
          </a:bodyPr>
          <a:lstStyle/>
          <a:p>
            <a:pPr rtl="0"/>
            <a:r>
              <a:rPr lang="ru-RU" sz="2400" dirty="0">
                <a:latin typeface="Garamond" panose="02020404030301010803" pitchFamily="18" charset="0"/>
              </a:rPr>
              <a:t>Потреби 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505451" y="3231459"/>
            <a:ext cx="5846690" cy="2959791"/>
          </a:xfrm>
        </p:spPr>
        <p:txBody>
          <a:bodyPr rtlCol="0">
            <a:noAutofit/>
          </a:bodyPr>
          <a:lstStyle/>
          <a:p>
            <a:pPr algn="just" rtl="0"/>
            <a:r>
              <a:rPr lang="ru-RU" sz="1800" b="1" dirty="0" err="1">
                <a:latin typeface="Garamond" panose="02020404030301010803" pitchFamily="18" charset="0"/>
              </a:rPr>
              <a:t>Автоматизована</a:t>
            </a:r>
            <a:r>
              <a:rPr lang="ru-RU" sz="1800" b="1" dirty="0">
                <a:latin typeface="Garamond" panose="02020404030301010803" pitchFamily="18" charset="0"/>
              </a:rPr>
              <a:t> </a:t>
            </a:r>
            <a:r>
              <a:rPr lang="ru-RU" sz="1800" b="1" dirty="0" err="1">
                <a:latin typeface="Garamond" panose="02020404030301010803" pitchFamily="18" charset="0"/>
              </a:rPr>
              <a:t>перевірка</a:t>
            </a:r>
            <a:r>
              <a:rPr lang="ru-RU" sz="1800" b="1" dirty="0">
                <a:latin typeface="Garamond" panose="02020404030301010803" pitchFamily="18" charset="0"/>
              </a:rPr>
              <a:t> </a:t>
            </a:r>
            <a:r>
              <a:rPr lang="ru-RU" sz="1800" b="1" dirty="0" err="1">
                <a:latin typeface="Garamond" panose="02020404030301010803" pitchFamily="18" charset="0"/>
              </a:rPr>
              <a:t>даних</a:t>
            </a:r>
            <a:r>
              <a:rPr lang="ru-RU" sz="1800" dirty="0">
                <a:latin typeface="Garamond" panose="02020404030301010803" pitchFamily="18" charset="0"/>
              </a:rPr>
              <a:t>: </a:t>
            </a:r>
            <a:r>
              <a:rPr lang="ru-RU" sz="1800" dirty="0" err="1">
                <a:latin typeface="Garamond" panose="02020404030301010803" pitchFamily="18" charset="0"/>
              </a:rPr>
              <a:t>розробка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ефективних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способів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підтвердження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правдивості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категорій</a:t>
            </a:r>
            <a:r>
              <a:rPr lang="ru-RU" sz="1800" dirty="0">
                <a:latin typeface="Garamond" panose="02020404030301010803" pitchFamily="18" charset="0"/>
              </a:rPr>
              <a:t>, </a:t>
            </a:r>
            <a:r>
              <a:rPr lang="ru-RU" sz="1800" dirty="0" err="1">
                <a:latin typeface="Garamond" panose="02020404030301010803" pitchFamily="18" charset="0"/>
              </a:rPr>
              <a:t>вказаних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користувачами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під</a:t>
            </a:r>
            <a:r>
              <a:rPr lang="ru-RU" sz="1800" dirty="0">
                <a:latin typeface="Garamond" panose="02020404030301010803" pitchFamily="18" charset="0"/>
              </a:rPr>
              <a:t> час </a:t>
            </a:r>
            <a:r>
              <a:rPr lang="ru-RU" sz="1800" dirty="0" err="1">
                <a:latin typeface="Garamond" panose="02020404030301010803" pitchFamily="18" charset="0"/>
              </a:rPr>
              <a:t>публікацій</a:t>
            </a:r>
            <a:r>
              <a:rPr lang="ru-RU" sz="1800" dirty="0">
                <a:latin typeface="Garamond" panose="02020404030301010803" pitchFamily="18" charset="0"/>
              </a:rPr>
              <a:t> у </a:t>
            </a:r>
            <a:r>
              <a:rPr lang="ru-RU" sz="1800" dirty="0" err="1">
                <a:latin typeface="Garamond" panose="02020404030301010803" pitchFamily="18" charset="0"/>
              </a:rPr>
              <a:t>соціальних</a:t>
            </a:r>
            <a:r>
              <a:rPr lang="ru-RU" sz="1800" dirty="0">
                <a:latin typeface="Garamond" panose="02020404030301010803" pitchFamily="18" charset="0"/>
              </a:rPr>
              <a:t> мережах. </a:t>
            </a:r>
          </a:p>
          <a:p>
            <a:pPr algn="just" rtl="0"/>
            <a:r>
              <a:rPr lang="ru-RU" sz="1800" b="1" dirty="0" err="1">
                <a:latin typeface="Garamond" panose="02020404030301010803" pitchFamily="18" charset="0"/>
              </a:rPr>
              <a:t>Точність</a:t>
            </a:r>
            <a:r>
              <a:rPr lang="ru-RU" sz="1800" b="1" dirty="0">
                <a:latin typeface="Garamond" panose="02020404030301010803" pitchFamily="18" charset="0"/>
              </a:rPr>
              <a:t> та </a:t>
            </a:r>
            <a:r>
              <a:rPr lang="ru-RU" sz="1800" b="1" dirty="0" err="1">
                <a:latin typeface="Garamond" panose="02020404030301010803" pitchFamily="18" charset="0"/>
              </a:rPr>
              <a:t>надійність</a:t>
            </a:r>
            <a:r>
              <a:rPr lang="ru-RU" sz="1800" b="1" dirty="0">
                <a:latin typeface="Garamond" panose="02020404030301010803" pitchFamily="18" charset="0"/>
              </a:rPr>
              <a:t> </a:t>
            </a:r>
            <a:r>
              <a:rPr lang="ru-RU" sz="1800" b="1" dirty="0" err="1">
                <a:latin typeface="Garamond" panose="02020404030301010803" pitchFamily="18" charset="0"/>
              </a:rPr>
              <a:t>моделі</a:t>
            </a:r>
            <a:r>
              <a:rPr lang="ru-RU" sz="1800" dirty="0">
                <a:latin typeface="Garamond" panose="02020404030301010803" pitchFamily="18" charset="0"/>
              </a:rPr>
              <a:t>: </a:t>
            </a:r>
            <a:r>
              <a:rPr lang="ru-RU" sz="1800" dirty="0" err="1">
                <a:latin typeface="Garamond" panose="02020404030301010803" pitchFamily="18" charset="0"/>
              </a:rPr>
              <a:t>надійна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згорткова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нейронна</a:t>
            </a:r>
            <a:r>
              <a:rPr lang="ru-RU" sz="1800" dirty="0">
                <a:latin typeface="Garamond" panose="02020404030301010803" pitchFamily="18" charset="0"/>
              </a:rPr>
              <a:t> мережа, яка буде </a:t>
            </a:r>
            <a:r>
              <a:rPr lang="ru-RU" sz="1800" dirty="0" err="1">
                <a:latin typeface="Garamond" panose="02020404030301010803" pitchFamily="18" charset="0"/>
              </a:rPr>
              <a:t>ефективно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визначати</a:t>
            </a:r>
            <a:r>
              <a:rPr lang="ru-RU" sz="1800" dirty="0">
                <a:latin typeface="Garamond" panose="02020404030301010803" pitchFamily="18" charset="0"/>
              </a:rPr>
              <a:t>, </a:t>
            </a:r>
            <a:r>
              <a:rPr lang="ru-RU" sz="1800" dirty="0" err="1">
                <a:latin typeface="Garamond" panose="02020404030301010803" pitchFamily="18" charset="0"/>
              </a:rPr>
              <a:t>чи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відповідають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обрані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категорії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зображенням</a:t>
            </a:r>
            <a:r>
              <a:rPr lang="ru-RU" sz="1800" dirty="0">
                <a:latin typeface="Garamond" panose="02020404030301010803" pitchFamily="18" charset="0"/>
              </a:rPr>
              <a:t>. </a:t>
            </a:r>
            <a:r>
              <a:rPr lang="ru-RU" sz="1800" dirty="0" err="1">
                <a:latin typeface="Garamond" panose="02020404030301010803" pitchFamily="18" charset="0"/>
              </a:rPr>
              <a:t>Точність</a:t>
            </a:r>
            <a:r>
              <a:rPr lang="ru-RU" sz="1800" dirty="0">
                <a:latin typeface="Garamond" panose="02020404030301010803" pitchFamily="18" charset="0"/>
              </a:rPr>
              <a:t> є </a:t>
            </a:r>
            <a:r>
              <a:rPr lang="ru-RU" sz="1800" dirty="0" err="1">
                <a:latin typeface="Garamond" panose="02020404030301010803" pitchFamily="18" charset="0"/>
              </a:rPr>
              <a:t>ключовим</a:t>
            </a:r>
            <a:r>
              <a:rPr lang="ru-RU" sz="1800" dirty="0">
                <a:latin typeface="Garamond" panose="02020404030301010803" pitchFamily="18" charset="0"/>
              </a:rPr>
              <a:t> аспектом для </a:t>
            </a:r>
            <a:r>
              <a:rPr lang="ru-RU" sz="1800" dirty="0" err="1">
                <a:latin typeface="Garamond" panose="02020404030301010803" pitchFamily="18" charset="0"/>
              </a:rPr>
              <a:t>забезпечення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якісної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перевірки</a:t>
            </a:r>
            <a:r>
              <a:rPr lang="ru-RU" sz="1800" dirty="0">
                <a:latin typeface="Garamond" panose="02020404030301010803" pitchFamily="18" charset="0"/>
              </a:rPr>
              <a:t>.</a:t>
            </a:r>
          </a:p>
          <a:p>
            <a:pPr algn="just" rtl="0"/>
            <a:r>
              <a:rPr lang="ru-RU" sz="1800" b="1" dirty="0" err="1">
                <a:latin typeface="Garamond" panose="02020404030301010803" pitchFamily="18" charset="0"/>
              </a:rPr>
              <a:t>Користувацький</a:t>
            </a:r>
            <a:r>
              <a:rPr lang="ru-RU" sz="1800" b="1" dirty="0">
                <a:latin typeface="Garamond" panose="02020404030301010803" pitchFamily="18" charset="0"/>
              </a:rPr>
              <a:t> </a:t>
            </a:r>
            <a:r>
              <a:rPr lang="ru-RU" sz="1800" b="1" dirty="0" err="1">
                <a:latin typeface="Garamond" panose="02020404030301010803" pitchFamily="18" charset="0"/>
              </a:rPr>
              <a:t>зручний</a:t>
            </a:r>
            <a:r>
              <a:rPr lang="ru-RU" sz="1800" b="1" dirty="0">
                <a:latin typeface="Garamond" panose="02020404030301010803" pitchFamily="18" charset="0"/>
              </a:rPr>
              <a:t> </a:t>
            </a:r>
            <a:r>
              <a:rPr lang="ru-RU" sz="1800" b="1" dirty="0" err="1">
                <a:latin typeface="Garamond" panose="02020404030301010803" pitchFamily="18" charset="0"/>
              </a:rPr>
              <a:t>інтерфейс</a:t>
            </a:r>
            <a:r>
              <a:rPr lang="ru-RU" sz="1800" dirty="0">
                <a:latin typeface="Garamond" panose="02020404030301010803" pitchFamily="18" charset="0"/>
              </a:rPr>
              <a:t>: </a:t>
            </a:r>
            <a:r>
              <a:rPr lang="ru-RU" sz="1800" dirty="0" err="1">
                <a:latin typeface="Garamond" panose="02020404030301010803" pitchFamily="18" charset="0"/>
              </a:rPr>
              <a:t>зручний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інтерфейс</a:t>
            </a:r>
            <a:r>
              <a:rPr lang="ru-RU" sz="1800" dirty="0">
                <a:latin typeface="Garamond" panose="02020404030301010803" pitchFamily="18" charset="0"/>
              </a:rPr>
              <a:t> для </a:t>
            </a:r>
            <a:r>
              <a:rPr lang="ru-RU" sz="1800" dirty="0" err="1">
                <a:latin typeface="Garamond" panose="02020404030301010803" pitchFamily="18" charset="0"/>
              </a:rPr>
              <a:t>взаємодії</a:t>
            </a:r>
            <a:r>
              <a:rPr lang="ru-RU" sz="1800" dirty="0">
                <a:latin typeface="Garamond" panose="02020404030301010803" pitchFamily="18" charset="0"/>
              </a:rPr>
              <a:t> з </a:t>
            </a:r>
            <a:r>
              <a:rPr lang="ru-RU" sz="1800" dirty="0" err="1">
                <a:latin typeface="Garamond" panose="02020404030301010803" pitchFamily="18" charset="0"/>
              </a:rPr>
              <a:t>моделлю</a:t>
            </a:r>
            <a:r>
              <a:rPr lang="ru-RU" sz="1800" dirty="0">
                <a:latin typeface="Garamond" panose="02020404030301010803" pitchFamily="18" charset="0"/>
              </a:rPr>
              <a:t>. </a:t>
            </a:r>
          </a:p>
        </p:txBody>
      </p:sp>
      <p:sp>
        <p:nvSpPr>
          <p:cNvPr id="22" name="Номер слайда 21">
            <a:extLst>
              <a:ext uri="{FF2B5EF4-FFF2-40B4-BE49-F238E27FC236}">
                <a16:creationId xmlns=""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>
                <a:latin typeface="Garamond" panose="02020404030301010803" pitchFamily="18" charset="0"/>
              </a:rPr>
              <a:pPr rtl="0"/>
              <a:t>3</a:t>
            </a:fld>
            <a:endParaRPr lang="ru-RU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4494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Номер слайда 21">
            <a:extLst>
              <a:ext uri="{FF2B5EF4-FFF2-40B4-BE49-F238E27FC236}">
                <a16:creationId xmlns=""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>
                <a:latin typeface="Garamond" panose="02020404030301010803" pitchFamily="18" charset="0"/>
              </a:rPr>
              <a:pPr rtl="0"/>
              <a:t>4</a:t>
            </a:fld>
            <a:endParaRPr lang="ru-RU">
              <a:latin typeface="Garamond" panose="02020404030301010803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770632" y="2603820"/>
            <a:ext cx="8019288" cy="1840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algn="just">
              <a:lnSpc>
                <a:spcPct val="120000"/>
              </a:lnSpc>
              <a:spcBef>
                <a:spcPts val="1000"/>
              </a:spcBef>
            </a:pPr>
            <a:r>
              <a:rPr lang="uk-UA" sz="2400" dirty="0">
                <a:latin typeface="Garamond" pitchFamily="18" charset="0"/>
              </a:rPr>
              <a:t>Розробка і реалізація </a:t>
            </a:r>
            <a:r>
              <a:rPr lang="ru-RU" sz="2400" dirty="0" err="1">
                <a:latin typeface="Garamond" pitchFamily="18" charset="0"/>
              </a:rPr>
              <a:t>надійної</a:t>
            </a:r>
            <a:r>
              <a:rPr lang="ru-RU" sz="2400" dirty="0">
                <a:latin typeface="Garamond" pitchFamily="18" charset="0"/>
              </a:rPr>
              <a:t> </a:t>
            </a:r>
            <a:r>
              <a:rPr lang="ru-RU" sz="2400" dirty="0" err="1">
                <a:latin typeface="Garamond" pitchFamily="18" charset="0"/>
              </a:rPr>
              <a:t>згорткової</a:t>
            </a:r>
            <a:r>
              <a:rPr lang="ru-RU" sz="2400" dirty="0">
                <a:latin typeface="Garamond" pitchFamily="18" charset="0"/>
              </a:rPr>
              <a:t> </a:t>
            </a:r>
            <a:r>
              <a:rPr lang="ru-RU" sz="2400" dirty="0" err="1">
                <a:latin typeface="Garamond" pitchFamily="18" charset="0"/>
              </a:rPr>
              <a:t>нейронної</a:t>
            </a:r>
            <a:r>
              <a:rPr lang="ru-RU" sz="2400" dirty="0">
                <a:latin typeface="Garamond" pitchFamily="18" charset="0"/>
              </a:rPr>
              <a:t> </a:t>
            </a:r>
            <a:r>
              <a:rPr lang="ru-RU" sz="2400" dirty="0" err="1">
                <a:latin typeface="Garamond" pitchFamily="18" charset="0"/>
              </a:rPr>
              <a:t>мережі</a:t>
            </a:r>
            <a:r>
              <a:rPr lang="ru-RU" sz="2400" dirty="0">
                <a:latin typeface="Garamond" pitchFamily="18" charset="0"/>
              </a:rPr>
              <a:t>, яка буде </a:t>
            </a:r>
            <a:r>
              <a:rPr lang="ru-RU" sz="2400" dirty="0" err="1">
                <a:latin typeface="Garamond" pitchFamily="18" charset="0"/>
              </a:rPr>
              <a:t>ефективно</a:t>
            </a:r>
            <a:r>
              <a:rPr lang="ru-RU" sz="2400" dirty="0">
                <a:latin typeface="Garamond" pitchFamily="18" charset="0"/>
              </a:rPr>
              <a:t> </a:t>
            </a:r>
            <a:r>
              <a:rPr lang="ru-RU" sz="2400" dirty="0" err="1">
                <a:latin typeface="Garamond" pitchFamily="18" charset="0"/>
              </a:rPr>
              <a:t>визначати</a:t>
            </a:r>
            <a:r>
              <a:rPr lang="ru-RU" sz="2400" dirty="0">
                <a:latin typeface="Garamond" pitchFamily="18" charset="0"/>
              </a:rPr>
              <a:t>, </a:t>
            </a:r>
            <a:r>
              <a:rPr lang="ru-RU" sz="2400" dirty="0" err="1">
                <a:latin typeface="Garamond" pitchFamily="18" charset="0"/>
              </a:rPr>
              <a:t>чи</a:t>
            </a:r>
            <a:r>
              <a:rPr lang="ru-RU" sz="2400" dirty="0">
                <a:latin typeface="Garamond" pitchFamily="18" charset="0"/>
              </a:rPr>
              <a:t> </a:t>
            </a:r>
            <a:r>
              <a:rPr lang="ru-RU" sz="2400" dirty="0" err="1">
                <a:latin typeface="Garamond" pitchFamily="18" charset="0"/>
              </a:rPr>
              <a:t>відповідає</a:t>
            </a:r>
            <a:r>
              <a:rPr lang="ru-RU" sz="2400" dirty="0">
                <a:latin typeface="Garamond" pitchFamily="18" charset="0"/>
              </a:rPr>
              <a:t> </a:t>
            </a:r>
            <a:r>
              <a:rPr lang="ru-RU" sz="2400" dirty="0" err="1">
                <a:latin typeface="Garamond" pitchFamily="18" charset="0"/>
              </a:rPr>
              <a:t>зображення</a:t>
            </a:r>
            <a:r>
              <a:rPr lang="ru-RU" sz="2400" dirty="0">
                <a:latin typeface="Garamond" pitchFamily="18" charset="0"/>
              </a:rPr>
              <a:t> </a:t>
            </a:r>
            <a:r>
              <a:rPr lang="ru-RU" sz="2400" dirty="0" err="1">
                <a:latin typeface="Garamond" pitchFamily="18" charset="0"/>
              </a:rPr>
              <a:t>користувача</a:t>
            </a:r>
            <a:r>
              <a:rPr lang="ru-RU" sz="2400" dirty="0">
                <a:latin typeface="Garamond" pitchFamily="18" charset="0"/>
              </a:rPr>
              <a:t> </a:t>
            </a:r>
            <a:r>
              <a:rPr lang="ru-RU" sz="2400" dirty="0" err="1">
                <a:latin typeface="Garamond" pitchFamily="18" charset="0"/>
              </a:rPr>
              <a:t>одній</a:t>
            </a:r>
            <a:r>
              <a:rPr lang="ru-RU" sz="2400" dirty="0">
                <a:latin typeface="Garamond" pitchFamily="18" charset="0"/>
              </a:rPr>
              <a:t> з </a:t>
            </a:r>
            <a:r>
              <a:rPr lang="ru-RU" sz="2400" dirty="0" err="1">
                <a:latin typeface="Garamond" pitchFamily="18" charset="0"/>
              </a:rPr>
              <a:t>обраних</a:t>
            </a:r>
            <a:r>
              <a:rPr lang="ru-RU" sz="2400" dirty="0">
                <a:latin typeface="Garamond" pitchFamily="18" charset="0"/>
              </a:rPr>
              <a:t> </a:t>
            </a:r>
            <a:r>
              <a:rPr lang="ru-RU" sz="2400" dirty="0" err="1">
                <a:latin typeface="Garamond" pitchFamily="18" charset="0"/>
              </a:rPr>
              <a:t>категорій</a:t>
            </a:r>
            <a:r>
              <a:rPr lang="ru-RU" sz="2400" dirty="0">
                <a:latin typeface="Garamond" pitchFamily="18" charset="0"/>
              </a:rPr>
              <a:t>, та </a:t>
            </a:r>
            <a:r>
              <a:rPr lang="ru-RU" sz="2400" dirty="0" err="1">
                <a:latin typeface="Garamond" pitchFamily="18" charset="0"/>
              </a:rPr>
              <a:t>сворення</a:t>
            </a:r>
            <a:r>
              <a:rPr lang="ru-RU" sz="2400" dirty="0">
                <a:latin typeface="Garamond" pitchFamily="18" charset="0"/>
              </a:rPr>
              <a:t> </a:t>
            </a:r>
            <a:r>
              <a:rPr lang="ru-RU" sz="2400" dirty="0" err="1">
                <a:latin typeface="Garamond" pitchFamily="18" charset="0"/>
              </a:rPr>
              <a:t>зручного</a:t>
            </a:r>
            <a:r>
              <a:rPr lang="ru-RU" sz="2400" dirty="0">
                <a:latin typeface="Garamond" pitchFamily="18" charset="0"/>
              </a:rPr>
              <a:t> </a:t>
            </a:r>
            <a:r>
              <a:rPr lang="ru-RU" sz="2400" dirty="0" err="1">
                <a:latin typeface="Garamond" pitchFamily="18" charset="0"/>
              </a:rPr>
              <a:t>інтерфейсу</a:t>
            </a:r>
            <a:r>
              <a:rPr lang="ru-RU" sz="2400" dirty="0">
                <a:latin typeface="Garamond" pitchFamily="18" charset="0"/>
              </a:rPr>
              <a:t> для </a:t>
            </a:r>
            <a:r>
              <a:rPr lang="ru-RU" sz="2400" dirty="0" err="1">
                <a:latin typeface="Garamond" pitchFamily="18" charset="0"/>
              </a:rPr>
              <a:t>взаємодії</a:t>
            </a:r>
            <a:r>
              <a:rPr lang="ru-RU" sz="2400" dirty="0">
                <a:latin typeface="Garamond" pitchFamily="18" charset="0"/>
              </a:rPr>
              <a:t> з </a:t>
            </a:r>
            <a:r>
              <a:rPr lang="ru-RU" sz="2400" dirty="0" err="1">
                <a:latin typeface="Garamond" pitchFamily="18" charset="0"/>
              </a:rPr>
              <a:t>цією</a:t>
            </a:r>
            <a:r>
              <a:rPr lang="ru-RU" sz="2400" dirty="0">
                <a:latin typeface="Garamond" pitchFamily="18" charset="0"/>
              </a:rPr>
              <a:t> мережею</a:t>
            </a:r>
            <a:r>
              <a:rPr lang="uk-UA" sz="2400" dirty="0">
                <a:latin typeface="Garamond" pitchFamily="18" charset="0"/>
              </a:rPr>
              <a:t>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558589" y="1130968"/>
            <a:ext cx="1989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Garamond" panose="02020404030301010803" pitchFamily="18" charset="0"/>
              </a:rPr>
              <a:t>МЕТА</a:t>
            </a:r>
            <a:endParaRPr lang="ru-RU" sz="3200" dirty="0"/>
          </a:p>
        </p:txBody>
      </p:sp>
    </p:spTree>
    <p:extLst>
      <p:ext uri="{BB962C8B-B14F-4D97-AF65-F5344CB8AC3E}">
        <p14:creationId xmlns="" xmlns:p14="http://schemas.microsoft.com/office/powerpoint/2010/main" val="184494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Заголовок 46">
            <a:extLst>
              <a:ext uri="{FF2B5EF4-FFF2-40B4-BE49-F238E27FC236}">
                <a16:creationId xmlns="" xmlns:a16="http://schemas.microsoft.com/office/drawing/2014/main" id="{2C315980-6FCD-4E20-B089-53AB7123B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989" y="5770562"/>
            <a:ext cx="2624364" cy="585788"/>
          </a:xfrm>
        </p:spPr>
        <p:txBody>
          <a:bodyPr/>
          <a:lstStyle/>
          <a:p>
            <a:r>
              <a:rPr lang="uk-UA" dirty="0">
                <a:latin typeface="Garamond" panose="02020404030301010803" pitchFamily="18" charset="0"/>
              </a:rPr>
              <a:t>Завдання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35" name="Текст 34">
            <a:extLst>
              <a:ext uri="{FF2B5EF4-FFF2-40B4-BE49-F238E27FC236}">
                <a16:creationId xmlns="" xmlns:a16="http://schemas.microsoft.com/office/drawing/2014/main" id="{13515F7B-53BD-4E58-A6B4-225DCFD216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ru-RU" sz="14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Завантаження</a:t>
            </a:r>
            <a:r>
              <a:rPr lang="ru-RU" sz="14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та </a:t>
            </a:r>
            <a:r>
              <a:rPr lang="ru-RU" sz="14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дослідження</a:t>
            </a:r>
            <a:r>
              <a:rPr lang="ru-RU" sz="14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4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датасету</a:t>
            </a:r>
            <a:endParaRPr lang="ru-RU" sz="1400" dirty="0">
              <a:latin typeface="Garamond" panose="02020404030301010803" pitchFamily="18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="" xmlns:a16="http://schemas.microsoft.com/office/drawing/2014/main" id="{F9CFB30B-1AAC-4874-9458-FD74D1A605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4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Розробка</a:t>
            </a:r>
            <a:r>
              <a:rPr lang="ru-RU" sz="14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 та </a:t>
            </a:r>
            <a:r>
              <a:rPr lang="ru-RU" sz="14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оцінка</a:t>
            </a:r>
            <a:r>
              <a:rPr lang="ru-RU" sz="14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4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моделі</a:t>
            </a:r>
            <a:endParaRPr lang="ru-RU" sz="1400" dirty="0">
              <a:latin typeface="Garamond" panose="02020404030301010803" pitchFamily="18" charset="0"/>
            </a:endParaRPr>
          </a:p>
        </p:txBody>
      </p:sp>
      <p:sp>
        <p:nvSpPr>
          <p:cNvPr id="37" name="Текст 36">
            <a:extLst>
              <a:ext uri="{FF2B5EF4-FFF2-40B4-BE49-F238E27FC236}">
                <a16:creationId xmlns="" xmlns:a16="http://schemas.microsoft.com/office/drawing/2014/main" id="{7A71A6A2-FD6C-40EC-A59A-4BD6E6F9BD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ru-RU" sz="14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Тестування</a:t>
            </a:r>
            <a:r>
              <a:rPr lang="ru-RU" sz="14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4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моделі</a:t>
            </a:r>
            <a:endParaRPr lang="ru-RU" sz="1400" dirty="0">
              <a:latin typeface="Garamond" panose="02020404030301010803" pitchFamily="18" charset="0"/>
            </a:endParaRPr>
          </a:p>
        </p:txBody>
      </p:sp>
      <p:sp>
        <p:nvSpPr>
          <p:cNvPr id="48" name="Текст 47">
            <a:extLst>
              <a:ext uri="{FF2B5EF4-FFF2-40B4-BE49-F238E27FC236}">
                <a16:creationId xmlns="" xmlns:a16="http://schemas.microsoft.com/office/drawing/2014/main" id="{D6E27A66-A9B8-4ABB-BA32-C461EC3551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666748"/>
          </a:xfrm>
        </p:spPr>
        <p:txBody>
          <a:bodyPr/>
          <a:lstStyle/>
          <a:p>
            <a:r>
              <a:rPr lang="ru-RU" sz="14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Розгортання</a:t>
            </a:r>
            <a:r>
              <a:rPr lang="ru-RU" sz="14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веб-</a:t>
            </a:r>
            <a:r>
              <a:rPr lang="ru-RU" sz="14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сервісу</a:t>
            </a:r>
            <a:endParaRPr lang="ru-RU" sz="1400" dirty="0">
              <a:latin typeface="Garamond" panose="02020404030301010803" pitchFamily="18" charset="0"/>
            </a:endParaRPr>
          </a:p>
        </p:txBody>
      </p:sp>
      <p:sp>
        <p:nvSpPr>
          <p:cNvPr id="49" name="Текст 48">
            <a:extLst>
              <a:ext uri="{FF2B5EF4-FFF2-40B4-BE49-F238E27FC236}">
                <a16:creationId xmlns="" xmlns:a16="http://schemas.microsoft.com/office/drawing/2014/main" id="{060BB407-90F8-4820-AD71-03F7204F6A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latin typeface="Garamond" panose="02020404030301010803" pitchFamily="18" charset="0"/>
              </a:rPr>
              <a:t>Підготувати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датасет</a:t>
            </a:r>
            <a:r>
              <a:rPr lang="ru-RU" dirty="0">
                <a:latin typeface="Garamond" panose="02020404030301010803" pitchFamily="18" charset="0"/>
              </a:rPr>
              <a:t>, </a:t>
            </a:r>
            <a:r>
              <a:rPr lang="ru-RU" dirty="0" err="1">
                <a:latin typeface="Garamond" panose="02020404030301010803" pitchFamily="18" charset="0"/>
              </a:rPr>
              <a:t>розділяючи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його</a:t>
            </a:r>
            <a:r>
              <a:rPr lang="ru-RU" dirty="0">
                <a:latin typeface="Garamond" panose="02020404030301010803" pitchFamily="18" charset="0"/>
              </a:rPr>
              <a:t> на </a:t>
            </a:r>
            <a:r>
              <a:rPr lang="ru-RU" dirty="0" err="1">
                <a:latin typeface="Garamond" panose="02020404030301010803" pitchFamily="18" charset="0"/>
              </a:rPr>
              <a:t>тренувальний</a:t>
            </a:r>
            <a:r>
              <a:rPr lang="ru-RU" dirty="0">
                <a:latin typeface="Garamond" panose="02020404030301010803" pitchFamily="18" charset="0"/>
              </a:rPr>
              <a:t>, </a:t>
            </a:r>
            <a:r>
              <a:rPr lang="ru-RU" dirty="0" err="1">
                <a:latin typeface="Garamond" panose="02020404030301010803" pitchFamily="18" charset="0"/>
              </a:rPr>
              <a:t>валідаційний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тестовий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набори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даних</a:t>
            </a:r>
            <a:r>
              <a:rPr lang="ru-RU" dirty="0">
                <a:latin typeface="Garamond" panose="02020404030301010803" pitchFamily="18" charset="0"/>
              </a:rPr>
              <a:t>. </a:t>
            </a:r>
            <a:r>
              <a:rPr lang="ru-RU" dirty="0" err="1">
                <a:latin typeface="Garamond" panose="02020404030301010803" pitchFamily="18" charset="0"/>
              </a:rPr>
              <a:t>Використати</a:t>
            </a:r>
            <a:r>
              <a:rPr lang="ru-RU" dirty="0">
                <a:latin typeface="Garamond" panose="02020404030301010803" pitchFamily="18" charset="0"/>
              </a:rPr>
              <a:t> 80% </a:t>
            </a:r>
            <a:r>
              <a:rPr lang="ru-RU" dirty="0" err="1">
                <a:latin typeface="Garamond" panose="02020404030301010803" pitchFamily="18" charset="0"/>
              </a:rPr>
              <a:t>даних</a:t>
            </a:r>
            <a:r>
              <a:rPr lang="ru-RU" dirty="0">
                <a:latin typeface="Garamond" panose="02020404030301010803" pitchFamily="18" charset="0"/>
              </a:rPr>
              <a:t> для </a:t>
            </a:r>
            <a:r>
              <a:rPr lang="ru-RU" dirty="0" err="1">
                <a:latin typeface="Garamond" panose="02020404030301010803" pitchFamily="18" charset="0"/>
              </a:rPr>
              <a:t>тренування</a:t>
            </a:r>
            <a:r>
              <a:rPr lang="ru-RU" dirty="0">
                <a:latin typeface="Garamond" panose="02020404030301010803" pitchFamily="18" charset="0"/>
              </a:rPr>
              <a:t>, 10% для </a:t>
            </a:r>
            <a:r>
              <a:rPr lang="ru-RU" dirty="0" err="1">
                <a:latin typeface="Garamond" panose="02020404030301010803" pitchFamily="18" charset="0"/>
              </a:rPr>
              <a:t>валідації</a:t>
            </a:r>
            <a:r>
              <a:rPr lang="ru-RU" dirty="0">
                <a:latin typeface="Garamond" panose="02020404030301010803" pitchFamily="18" charset="0"/>
              </a:rPr>
              <a:t> та 10% для </a:t>
            </a:r>
            <a:r>
              <a:rPr lang="ru-RU" dirty="0" err="1">
                <a:latin typeface="Garamond" panose="02020404030301010803" pitchFamily="18" charset="0"/>
              </a:rPr>
              <a:t>тестування</a:t>
            </a:r>
            <a:r>
              <a:rPr lang="ru-RU" dirty="0">
                <a:latin typeface="Garamond" panose="02020404030301010803" pitchFamily="18" charset="0"/>
              </a:rPr>
              <a:t>. </a:t>
            </a:r>
            <a:r>
              <a:rPr lang="ru-RU" dirty="0" err="1">
                <a:latin typeface="Garamond" panose="02020404030301010803" pitchFamily="18" charset="0"/>
              </a:rPr>
              <a:t>Виконати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ресайз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зображень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нормалізую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значення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пікселів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50" name="Текст 49">
            <a:extLst>
              <a:ext uri="{FF2B5EF4-FFF2-40B4-BE49-F238E27FC236}">
                <a16:creationId xmlns="" xmlns:a16="http://schemas.microsoft.com/office/drawing/2014/main" id="{B8BDCB48-4B74-4940-83BF-173C72EEED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 err="1">
                <a:latin typeface="Garamond" panose="02020404030301010803" pitchFamily="18" charset="0"/>
              </a:rPr>
              <a:t>Вибрати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архітектуру</a:t>
            </a:r>
            <a:r>
              <a:rPr lang="ru-RU" dirty="0">
                <a:latin typeface="Garamond" panose="02020404030301010803" pitchFamily="18" charset="0"/>
              </a:rPr>
              <a:t>, з </a:t>
            </a:r>
            <a:r>
              <a:rPr lang="ru-RU" dirty="0" err="1">
                <a:latin typeface="Garamond" panose="02020404030301010803" pitchFamily="18" charset="0"/>
              </a:rPr>
              <a:t>кількома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згортковими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пулінговими</a:t>
            </a:r>
            <a:r>
              <a:rPr lang="ru-RU" dirty="0">
                <a:latin typeface="Garamond" panose="02020404030301010803" pitchFamily="18" charset="0"/>
              </a:rPr>
              <a:t> шарами. </a:t>
            </a:r>
            <a:r>
              <a:rPr lang="ru-RU" dirty="0" err="1">
                <a:latin typeface="Garamond" panose="02020404030301010803" pitchFamily="18" charset="0"/>
              </a:rPr>
              <a:t>Встановити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відповідні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функції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втрат</a:t>
            </a:r>
            <a:r>
              <a:rPr lang="ru-RU" dirty="0">
                <a:latin typeface="Garamond" panose="02020404030301010803" pitchFamily="18" charset="0"/>
              </a:rPr>
              <a:t>, </a:t>
            </a:r>
            <a:r>
              <a:rPr lang="ru-RU" dirty="0" err="1">
                <a:latin typeface="Garamond" panose="02020404030301010803" pitchFamily="18" charset="0"/>
              </a:rPr>
              <a:t>оцінити</a:t>
            </a:r>
            <a:r>
              <a:rPr lang="ru-RU" dirty="0">
                <a:latin typeface="Garamond" panose="02020404030301010803" pitchFamily="18" charset="0"/>
              </a:rPr>
              <a:t> модель на </a:t>
            </a:r>
            <a:r>
              <a:rPr lang="ru-RU" dirty="0" err="1">
                <a:latin typeface="Garamond" panose="02020404030301010803" pitchFamily="18" charset="0"/>
              </a:rPr>
              <a:t>валідаційних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даних</a:t>
            </a:r>
            <a:r>
              <a:rPr lang="ru-RU" dirty="0">
                <a:latin typeface="Garamond" panose="02020404030301010803" pitchFamily="18" charset="0"/>
              </a:rPr>
              <a:t>. При </a:t>
            </a:r>
            <a:r>
              <a:rPr lang="ru-RU" dirty="0" err="1">
                <a:latin typeface="Garamond" panose="02020404030301010803" pitchFamily="18" charset="0"/>
              </a:rPr>
              <a:t>необхідності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донавчити</a:t>
            </a:r>
            <a:r>
              <a:rPr lang="ru-RU" dirty="0">
                <a:latin typeface="Garamond" panose="02020404030301010803" pitchFamily="18" charset="0"/>
              </a:rPr>
              <a:t> модель на </a:t>
            </a:r>
            <a:r>
              <a:rPr lang="ru-RU" dirty="0" err="1">
                <a:latin typeface="Garamond" panose="02020404030301010803" pitchFamily="18" charset="0"/>
              </a:rPr>
              <a:t>комбінованих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тренувальних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валідаційних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даних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51" name="Текст 50">
            <a:extLst>
              <a:ext uri="{FF2B5EF4-FFF2-40B4-BE49-F238E27FC236}">
                <a16:creationId xmlns="" xmlns:a16="http://schemas.microsoft.com/office/drawing/2014/main" id="{6E33AD7D-B0BC-44C3-AE19-F0FDE90AD6A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 err="1">
                <a:latin typeface="Garamond" panose="02020404030301010803" pitchFamily="18" charset="0"/>
              </a:rPr>
              <a:t>Після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завершення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навчання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перевірити</a:t>
            </a:r>
            <a:r>
              <a:rPr lang="ru-RU" dirty="0">
                <a:latin typeface="Garamond" panose="02020404030301010803" pitchFamily="18" charset="0"/>
              </a:rPr>
              <a:t> модель на </a:t>
            </a:r>
            <a:r>
              <a:rPr lang="ru-RU" dirty="0" err="1">
                <a:latin typeface="Garamond" panose="02020404030301010803" pitchFamily="18" charset="0"/>
              </a:rPr>
              <a:t>тестових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даних</a:t>
            </a:r>
            <a:r>
              <a:rPr lang="ru-RU" dirty="0">
                <a:latin typeface="Garamond" panose="02020404030301010803" pitchFamily="18" charset="0"/>
              </a:rPr>
              <a:t>, </a:t>
            </a:r>
            <a:r>
              <a:rPr lang="ru-RU" dirty="0" err="1">
                <a:latin typeface="Garamond" panose="02020404030301010803" pitchFamily="18" charset="0"/>
              </a:rPr>
              <a:t>які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раніше</a:t>
            </a:r>
            <a:r>
              <a:rPr lang="ru-RU" dirty="0">
                <a:latin typeface="Garamond" panose="02020404030301010803" pitchFamily="18" charset="0"/>
              </a:rPr>
              <a:t> не </a:t>
            </a:r>
            <a:r>
              <a:rPr lang="ru-RU" dirty="0" err="1">
                <a:latin typeface="Garamond" panose="02020404030301010803" pitchFamily="18" charset="0"/>
              </a:rPr>
              <a:t>використовувались</a:t>
            </a:r>
            <a:r>
              <a:rPr lang="ru-RU" dirty="0">
                <a:latin typeface="Garamond" panose="02020404030301010803" pitchFamily="18" charset="0"/>
              </a:rPr>
              <a:t> для </a:t>
            </a:r>
            <a:r>
              <a:rPr lang="ru-RU" dirty="0" err="1">
                <a:latin typeface="Garamond" panose="02020404030301010803" pitchFamily="18" charset="0"/>
              </a:rPr>
              <a:t>навчання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чи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валідації</a:t>
            </a:r>
            <a:r>
              <a:rPr lang="ru-RU" dirty="0">
                <a:latin typeface="Garamond" panose="02020404030301010803" pitchFamily="18" charset="0"/>
              </a:rPr>
              <a:t>.</a:t>
            </a:r>
          </a:p>
        </p:txBody>
      </p:sp>
      <p:sp>
        <p:nvSpPr>
          <p:cNvPr id="52" name="Текст 51">
            <a:extLst>
              <a:ext uri="{FF2B5EF4-FFF2-40B4-BE49-F238E27FC236}">
                <a16:creationId xmlns="" xmlns:a16="http://schemas.microsoft.com/office/drawing/2014/main" id="{E36B2276-1B1A-4661-9C95-D33A7D4407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 err="1">
                <a:latin typeface="Garamond" panose="02020404030301010803" pitchFamily="18" charset="0"/>
              </a:rPr>
              <a:t>Розгорнути</a:t>
            </a:r>
            <a:r>
              <a:rPr lang="ru-RU" dirty="0">
                <a:latin typeface="Garamond" panose="02020404030301010803" pitchFamily="18" charset="0"/>
              </a:rPr>
              <a:t> модель на веб-</a:t>
            </a:r>
            <a:r>
              <a:rPr lang="ru-RU" dirty="0" err="1">
                <a:latin typeface="Garamond" panose="02020404030301010803" pitchFamily="18" charset="0"/>
              </a:rPr>
              <a:t>сервері</a:t>
            </a:r>
            <a:r>
              <a:rPr lang="ru-RU" dirty="0">
                <a:latin typeface="Garamond" panose="02020404030301010803" pitchFamily="18" charset="0"/>
              </a:rPr>
              <a:t>, </a:t>
            </a:r>
            <a:r>
              <a:rPr lang="ru-RU" dirty="0" err="1">
                <a:latin typeface="Garamond" panose="02020404030301010803" pitchFamily="18" charset="0"/>
              </a:rPr>
              <a:t>забезпечуючи</a:t>
            </a:r>
            <a:r>
              <a:rPr lang="ru-RU" dirty="0">
                <a:latin typeface="Garamond" panose="02020404030301010803" pitchFamily="18" charset="0"/>
              </a:rPr>
              <a:t> API для </a:t>
            </a:r>
            <a:r>
              <a:rPr lang="ru-RU" dirty="0" err="1">
                <a:latin typeface="Garamond" panose="02020404030301010803" pitchFamily="18" charset="0"/>
              </a:rPr>
              <a:t>передачі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зображень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отримання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передбачень</a:t>
            </a:r>
            <a:r>
              <a:rPr lang="ru-RU" dirty="0">
                <a:latin typeface="Garamond" panose="02020404030301010803" pitchFamily="18" charset="0"/>
              </a:rPr>
              <a:t>. </a:t>
            </a:r>
            <a:r>
              <a:rPr lang="ru-RU" dirty="0" err="1">
                <a:latin typeface="Garamond" panose="02020404030301010803" pitchFamily="18" charset="0"/>
              </a:rPr>
              <a:t>Перевірити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працездатність</a:t>
            </a:r>
            <a:r>
              <a:rPr lang="ru-RU" dirty="0">
                <a:latin typeface="Garamond" panose="02020404030301010803" pitchFamily="18" charset="0"/>
              </a:rPr>
              <a:t> веб-</a:t>
            </a:r>
            <a:r>
              <a:rPr lang="ru-RU" dirty="0" err="1">
                <a:latin typeface="Garamond" panose="02020404030301010803" pitchFamily="18" charset="0"/>
              </a:rPr>
              <a:t>сервісу</a:t>
            </a:r>
            <a:r>
              <a:rPr lang="ru-RU" dirty="0">
                <a:latin typeface="Garamond" panose="02020404030301010803" pitchFamily="18" charset="0"/>
              </a:rPr>
              <a:t>, </a:t>
            </a:r>
            <a:r>
              <a:rPr lang="ru-RU" dirty="0" err="1">
                <a:latin typeface="Garamond" panose="02020404030301010803" pitchFamily="18" charset="0"/>
              </a:rPr>
              <a:t>надсилаючи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тестові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зображення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перевіряючи</a:t>
            </a:r>
            <a:r>
              <a:rPr lang="ru-RU" dirty="0">
                <a:latin typeface="Garamond" panose="02020404030301010803" pitchFamily="18" charset="0"/>
              </a:rPr>
              <a:t>, </a:t>
            </a:r>
            <a:r>
              <a:rPr lang="ru-RU" dirty="0" err="1">
                <a:latin typeface="Garamond" panose="02020404030301010803" pitchFamily="18" charset="0"/>
              </a:rPr>
              <a:t>чи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повертаються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відповідні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класифікаційні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результати</a:t>
            </a:r>
            <a:r>
              <a:rPr lang="ru-RU" dirty="0">
                <a:latin typeface="Garamond" panose="02020404030301010803" pitchFamily="18" charset="0"/>
              </a:rPr>
              <a:t>.</a:t>
            </a:r>
          </a:p>
        </p:txBody>
      </p:sp>
      <p:sp>
        <p:nvSpPr>
          <p:cNvPr id="31" name="Номер слайда 30">
            <a:extLst>
              <a:ext uri="{FF2B5EF4-FFF2-40B4-BE49-F238E27FC236}">
                <a16:creationId xmlns="" xmlns:a16="http://schemas.microsoft.com/office/drawing/2014/main" id="{1A01A2FC-DD11-4BEA-BD02-A0E45E33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>
                <a:latin typeface="Garamond" panose="02020404030301010803" pitchFamily="18" charset="0"/>
              </a:rPr>
              <a:pPr rtl="0"/>
              <a:t>5</a:t>
            </a:fld>
            <a:endParaRPr lang="ru-RU" noProof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1210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ru-RU" dirty="0" err="1">
                <a:latin typeface="Garamond" panose="02020404030301010803" pitchFamily="18" charset="0"/>
              </a:rPr>
              <a:t>Двотижневий</a:t>
            </a:r>
            <a:r>
              <a:rPr lang="ru-RU" dirty="0">
                <a:latin typeface="Garamond" panose="02020404030301010803" pitchFamily="18" charset="0"/>
              </a:rPr>
              <a:t> план </a:t>
            </a:r>
            <a:r>
              <a:rPr lang="ru-RU" dirty="0" err="1">
                <a:latin typeface="Garamond" panose="02020404030301010803" pitchFamily="18" charset="0"/>
              </a:rPr>
              <a:t>розробки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110" name="Текст 31">
            <a:extLst>
              <a:ext uri="{FF2B5EF4-FFF2-40B4-BE49-F238E27FC236}">
                <a16:creationId xmlns="" xmlns:a16="http://schemas.microsoft.com/office/drawing/2014/main" id="{2FF506C9-7C92-4B9C-A356-9B519D03C78D}"/>
              </a:ext>
            </a:extLst>
          </p:cNvPr>
          <p:cNvSpPr txBox="1">
            <a:spLocks/>
          </p:cNvSpPr>
          <p:nvPr/>
        </p:nvSpPr>
        <p:spPr>
          <a:xfrm>
            <a:off x="1255622" y="2423987"/>
            <a:ext cx="2057400" cy="3589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Планування</a:t>
            </a:r>
            <a:endParaRPr lang="ru-RU" sz="1400" dirty="0">
              <a:latin typeface="Garamond" panose="02020404030301010803" pitchFamily="18" charset="0"/>
            </a:endParaRPr>
          </a:p>
        </p:txBody>
      </p:sp>
      <p:sp>
        <p:nvSpPr>
          <p:cNvPr id="52" name="Текст 31">
            <a:extLst>
              <a:ext uri="{FF2B5EF4-FFF2-40B4-BE49-F238E27FC236}">
                <a16:creationId xmlns="" xmlns:a16="http://schemas.microsoft.com/office/drawing/2014/main" id="{EFC30FAC-E9E5-427E-B670-7978BE575652}"/>
              </a:ext>
            </a:extLst>
          </p:cNvPr>
          <p:cNvSpPr txBox="1">
            <a:spLocks/>
          </p:cNvSpPr>
          <p:nvPr/>
        </p:nvSpPr>
        <p:spPr>
          <a:xfrm>
            <a:off x="4395712" y="169469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Компіляція</a:t>
            </a:r>
            <a:r>
              <a:rPr lang="ru-RU" sz="1400" spc="150" dirty="0">
                <a:latin typeface="Garamond" panose="02020404030301010803" pitchFamily="18" charset="0"/>
                <a:ea typeface="+mj-ea"/>
                <a:cs typeface="+mj-cs"/>
              </a:rPr>
              <a:t> та </a:t>
            </a: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навчання</a:t>
            </a:r>
            <a:r>
              <a:rPr lang="ru-RU" sz="1400" spc="150" dirty="0">
                <a:latin typeface="Garamond" panose="02020404030301010803" pitchFamily="18" charset="0"/>
                <a:ea typeface="+mj-ea"/>
                <a:cs typeface="+mj-cs"/>
              </a:rPr>
              <a:t> </a:t>
            </a: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моделі</a:t>
            </a:r>
            <a:endParaRPr lang="ru-RU" sz="1400" dirty="0">
              <a:latin typeface="Garamond" panose="02020404030301010803" pitchFamily="18" charset="0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8" y="3354712"/>
            <a:ext cx="850865" cy="457200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Липень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26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27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=""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28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=""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29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=""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30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31</a:t>
            </a:r>
          </a:p>
        </p:txBody>
      </p:sp>
      <p:sp>
        <p:nvSpPr>
          <p:cNvPr id="11" name="Год">
            <a:extLst>
              <a:ext uri="{FF2B5EF4-FFF2-40B4-BE49-F238E27FC236}">
                <a16:creationId xmlns=""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399" y="4292468"/>
            <a:ext cx="992528" cy="457200"/>
          </a:xfrm>
        </p:spPr>
        <p:txBody>
          <a:bodyPr rtlCol="0">
            <a:normAutofit/>
          </a:bodyPr>
          <a:lstStyle/>
          <a:p>
            <a:pPr rtl="0"/>
            <a:r>
              <a:rPr lang="ru-RU" dirty="0" err="1">
                <a:latin typeface="Garamond" panose="02020404030301010803" pitchFamily="18" charset="0"/>
              </a:rPr>
              <a:t>Серпень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=""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1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=""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uk-UA" dirty="0">
                <a:latin typeface="Garamond" panose="02020404030301010803" pitchFamily="18" charset="0"/>
              </a:rPr>
              <a:t>2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3</a:t>
            </a:r>
          </a:p>
        </p:txBody>
      </p:sp>
      <p:sp>
        <p:nvSpPr>
          <p:cNvPr id="27" name="Текст 26">
            <a:extLst>
              <a:ext uri="{FF2B5EF4-FFF2-40B4-BE49-F238E27FC236}">
                <a16:creationId xmlns=""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=""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6</a:t>
            </a:r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="" xmlns:a16="http://schemas.microsoft.com/office/drawing/2014/main" id="{7AAE5EC1-092E-4A01-B866-C63F654AC3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2287358" y="2904543"/>
            <a:ext cx="3722" cy="5334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="" xmlns:a16="http://schemas.microsoft.com/office/drawing/2014/main" id="{044DC497-37D3-454C-98C5-A4A1043E55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5431281" y="2286378"/>
            <a:ext cx="0" cy="115416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="" xmlns:a16="http://schemas.microsoft.com/office/drawing/2014/main" id="{3FBB4508-2CA6-4A49-9EAD-91DB1B2051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027617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latin typeface="Garamond" panose="02020404030301010803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="" xmlns:a16="http://schemas.microsoft.com/office/drawing/2014/main" id="{88989049-2208-43EB-A323-1B5374E0A2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167818" y="34405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latin typeface="Garamond" panose="02020404030301010803" pitchFamily="18" charset="0"/>
            </a:endParaRPr>
          </a:p>
        </p:txBody>
      </p:sp>
      <p:sp>
        <p:nvSpPr>
          <p:cNvPr id="63" name="Текст 31">
            <a:extLst>
              <a:ext uri="{FF2B5EF4-FFF2-40B4-BE49-F238E27FC236}">
                <a16:creationId xmlns="" xmlns:a16="http://schemas.microsoft.com/office/drawing/2014/main" id="{7C5F4630-959D-43D6-A6F0-5D5F3A4117C1}"/>
              </a:ext>
            </a:extLst>
          </p:cNvPr>
          <p:cNvSpPr txBox="1">
            <a:spLocks/>
          </p:cNvSpPr>
          <p:nvPr/>
        </p:nvSpPr>
        <p:spPr>
          <a:xfrm>
            <a:off x="7581698" y="514921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Розгортання</a:t>
            </a:r>
            <a:r>
              <a:rPr lang="ru-RU" sz="1400" spc="150" dirty="0">
                <a:latin typeface="Garamond" panose="02020404030301010803" pitchFamily="18" charset="0"/>
                <a:ea typeface="+mj-ea"/>
                <a:cs typeface="+mj-cs"/>
              </a:rPr>
              <a:t> </a:t>
            </a:r>
          </a:p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400" spc="150" dirty="0">
                <a:latin typeface="Garamond" panose="02020404030301010803" pitchFamily="18" charset="0"/>
                <a:ea typeface="+mj-ea"/>
                <a:cs typeface="+mj-cs"/>
              </a:rPr>
              <a:t>веб-</a:t>
            </a: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сервісу</a:t>
            </a:r>
            <a:r>
              <a:rPr lang="ru-RU" sz="1400" spc="150" dirty="0">
                <a:latin typeface="Garamond" panose="02020404030301010803" pitchFamily="18" charset="0"/>
                <a:ea typeface="+mj-ea"/>
                <a:cs typeface="+mj-cs"/>
              </a:rPr>
              <a:t> </a:t>
            </a:r>
            <a:endParaRPr lang="ru-RU" sz="1400" dirty="0">
              <a:latin typeface="Garamond" panose="02020404030301010803" pitchFamily="18" charset="0"/>
            </a:endParaRPr>
          </a:p>
        </p:txBody>
      </p:sp>
      <p:cxnSp>
        <p:nvCxnSpPr>
          <p:cNvPr id="65" name="Прямая соединительная линия 64">
            <a:extLst>
              <a:ext uri="{FF2B5EF4-FFF2-40B4-BE49-F238E27FC236}">
                <a16:creationId xmlns="" xmlns:a16="http://schemas.microsoft.com/office/drawing/2014/main" id="{F6C72AC5-2842-4966-BBE7-6F407A9C3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1938" y="4638776"/>
            <a:ext cx="0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рямоугольник 57">
            <a:extLst>
              <a:ext uri="{FF2B5EF4-FFF2-40B4-BE49-F238E27FC236}">
                <a16:creationId xmlns="" xmlns:a16="http://schemas.microsoft.com/office/drawing/2014/main" id="{082DCB52-65FA-4B5F-8785-060AF61C38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328475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latin typeface="Garamond" panose="02020404030301010803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>
                <a:latin typeface="Garamond" panose="02020404030301010803" pitchFamily="18" charset="0"/>
              </a:rPr>
              <a:pPr rtl="0"/>
              <a:t>6</a:t>
            </a:fld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77" name="Текст 31">
            <a:extLst>
              <a:ext uri="{FF2B5EF4-FFF2-40B4-BE49-F238E27FC236}">
                <a16:creationId xmlns="" xmlns:a16="http://schemas.microsoft.com/office/drawing/2014/main" id="{ED9B0C78-E06D-467E-873A-853D7BA407BE}"/>
              </a:ext>
            </a:extLst>
          </p:cNvPr>
          <p:cNvSpPr txBox="1">
            <a:spLocks/>
          </p:cNvSpPr>
          <p:nvPr/>
        </p:nvSpPr>
        <p:spPr>
          <a:xfrm>
            <a:off x="9940557" y="5149215"/>
            <a:ext cx="2057804" cy="7981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Підготовка</a:t>
            </a:r>
            <a:r>
              <a:rPr lang="ru-RU" sz="1400" spc="150" dirty="0">
                <a:latin typeface="Garamond" panose="02020404030301010803" pitchFamily="18" charset="0"/>
                <a:ea typeface="+mj-ea"/>
                <a:cs typeface="+mj-cs"/>
              </a:rPr>
              <a:t> </a:t>
            </a:r>
          </a:p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презентації</a:t>
            </a:r>
            <a:endParaRPr lang="ru-RU" sz="1100" dirty="0">
              <a:latin typeface="Garamond" panose="02020404030301010803" pitchFamily="18" charset="0"/>
            </a:endParaRPr>
          </a:p>
        </p:txBody>
      </p:sp>
      <p:cxnSp>
        <p:nvCxnSpPr>
          <p:cNvPr id="78" name="Прямая соединительная линия 77">
            <a:extLst>
              <a:ext uri="{FF2B5EF4-FFF2-40B4-BE49-F238E27FC236}">
                <a16:creationId xmlns="" xmlns:a16="http://schemas.microsoft.com/office/drawing/2014/main" id="{2A51BEF5-32E9-491C-9748-CCEBAC7388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0950797" y="4638776"/>
            <a:ext cx="0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Прямоугольник 78">
            <a:extLst>
              <a:ext uri="{FF2B5EF4-FFF2-40B4-BE49-F238E27FC236}">
                <a16:creationId xmlns="" xmlns:a16="http://schemas.microsoft.com/office/drawing/2014/main" id="{3AE768C5-E834-49BC-8422-41A71C79F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687334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latin typeface="Garamond" panose="02020404030301010803" pitchFamily="18" charset="0"/>
            </a:endParaRPr>
          </a:p>
        </p:txBody>
      </p:sp>
      <p:sp>
        <p:nvSpPr>
          <p:cNvPr id="80" name="Текст 31">
            <a:extLst>
              <a:ext uri="{FF2B5EF4-FFF2-40B4-BE49-F238E27FC236}">
                <a16:creationId xmlns="" xmlns:a16="http://schemas.microsoft.com/office/drawing/2014/main" id="{BAABB184-8F7C-4872-B292-3F51D1A6252C}"/>
              </a:ext>
            </a:extLst>
          </p:cNvPr>
          <p:cNvSpPr txBox="1">
            <a:spLocks/>
          </p:cNvSpPr>
          <p:nvPr/>
        </p:nvSpPr>
        <p:spPr>
          <a:xfrm>
            <a:off x="1543050" y="1735934"/>
            <a:ext cx="2786670" cy="3589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Завантаження</a:t>
            </a:r>
            <a:r>
              <a:rPr lang="ru-RU" sz="1400" spc="150" dirty="0">
                <a:latin typeface="Garamond" panose="02020404030301010803" pitchFamily="18" charset="0"/>
                <a:ea typeface="+mj-ea"/>
                <a:cs typeface="+mj-cs"/>
              </a:rPr>
              <a:t> та </a:t>
            </a: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дослідження</a:t>
            </a:r>
            <a:r>
              <a:rPr lang="ru-RU" sz="1400" spc="150" dirty="0">
                <a:latin typeface="Garamond" panose="02020404030301010803" pitchFamily="18" charset="0"/>
                <a:ea typeface="+mj-ea"/>
                <a:cs typeface="+mj-cs"/>
              </a:rPr>
              <a:t> </a:t>
            </a: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датасету</a:t>
            </a:r>
            <a:endParaRPr lang="ru-RU" sz="1400" dirty="0">
              <a:latin typeface="Garamond" panose="02020404030301010803" pitchFamily="18" charset="0"/>
            </a:endParaRPr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="" xmlns:a16="http://schemas.microsoft.com/office/drawing/2014/main" id="{02281190-B764-415A-A1BF-1936BCD8BE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3068315" y="2147385"/>
            <a:ext cx="0" cy="129380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Прямоугольник 81">
            <a:extLst>
              <a:ext uri="{FF2B5EF4-FFF2-40B4-BE49-F238E27FC236}">
                <a16:creationId xmlns="" xmlns:a16="http://schemas.microsoft.com/office/drawing/2014/main" id="{B0ED73B3-852C-4F1B-BA4A-188E48F4DB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804852" y="3441192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latin typeface="Garamond" panose="02020404030301010803" pitchFamily="18" charset="0"/>
            </a:endParaRPr>
          </a:p>
        </p:txBody>
      </p:sp>
      <p:sp>
        <p:nvSpPr>
          <p:cNvPr id="84" name="Текст 31">
            <a:extLst>
              <a:ext uri="{FF2B5EF4-FFF2-40B4-BE49-F238E27FC236}">
                <a16:creationId xmlns="" xmlns:a16="http://schemas.microsoft.com/office/drawing/2014/main" id="{74AD70F4-9A4D-4023-8F98-C22356CA1A49}"/>
              </a:ext>
            </a:extLst>
          </p:cNvPr>
          <p:cNvSpPr txBox="1">
            <a:spLocks/>
          </p:cNvSpPr>
          <p:nvPr/>
        </p:nvSpPr>
        <p:spPr>
          <a:xfrm>
            <a:off x="2833809" y="2242101"/>
            <a:ext cx="2597472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Підготовка</a:t>
            </a:r>
            <a:r>
              <a:rPr lang="ru-RU" sz="1400" spc="150" dirty="0">
                <a:latin typeface="Garamond" panose="02020404030301010803" pitchFamily="18" charset="0"/>
                <a:ea typeface="+mj-ea"/>
                <a:cs typeface="+mj-cs"/>
              </a:rPr>
              <a:t> </a:t>
            </a: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даних</a:t>
            </a:r>
            <a:endParaRPr lang="ru-RU" sz="1400" dirty="0">
              <a:latin typeface="Garamond" panose="02020404030301010803" pitchFamily="18" charset="0"/>
            </a:endParaRPr>
          </a:p>
        </p:txBody>
      </p:sp>
      <p:cxnSp>
        <p:nvCxnSpPr>
          <p:cNvPr id="85" name="Прямая соединительная линия 84">
            <a:extLst>
              <a:ext uri="{FF2B5EF4-FFF2-40B4-BE49-F238E27FC236}">
                <a16:creationId xmlns="" xmlns:a16="http://schemas.microsoft.com/office/drawing/2014/main" id="{19611876-5F89-47F1-A677-C87E28E164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3862712" y="2899919"/>
            <a:ext cx="6667" cy="53802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Прямоугольник 85">
            <a:extLst>
              <a:ext uri="{FF2B5EF4-FFF2-40B4-BE49-F238E27FC236}">
                <a16:creationId xmlns="" xmlns:a16="http://schemas.microsoft.com/office/drawing/2014/main" id="{561634E0-B531-47DA-97C0-B136337EC0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605916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latin typeface="Garamond" panose="02020404030301010803" pitchFamily="18" charset="0"/>
            </a:endParaRPr>
          </a:p>
        </p:txBody>
      </p:sp>
      <p:sp>
        <p:nvSpPr>
          <p:cNvPr id="91" name="Текст 31">
            <a:extLst>
              <a:ext uri="{FF2B5EF4-FFF2-40B4-BE49-F238E27FC236}">
                <a16:creationId xmlns="" xmlns:a16="http://schemas.microsoft.com/office/drawing/2014/main" id="{82EDAB28-EB8C-4BFA-857C-C8BF8178DCEC}"/>
              </a:ext>
            </a:extLst>
          </p:cNvPr>
          <p:cNvSpPr txBox="1">
            <a:spLocks/>
          </p:cNvSpPr>
          <p:nvPr/>
        </p:nvSpPr>
        <p:spPr>
          <a:xfrm>
            <a:off x="6008429" y="5578893"/>
            <a:ext cx="2057804" cy="7981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Тестування</a:t>
            </a:r>
            <a:endParaRPr lang="ru-RU" sz="1400" spc="150" dirty="0">
              <a:latin typeface="Garamond" panose="02020404030301010803" pitchFamily="18" charset="0"/>
              <a:ea typeface="+mj-ea"/>
              <a:cs typeface="+mj-cs"/>
            </a:endParaRPr>
          </a:p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400" spc="150" dirty="0">
                <a:latin typeface="Garamond" panose="02020404030301010803" pitchFamily="18" charset="0"/>
                <a:ea typeface="+mj-ea"/>
                <a:cs typeface="+mj-cs"/>
              </a:rPr>
              <a:t> </a:t>
            </a: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моделі</a:t>
            </a:r>
            <a:endParaRPr lang="ru-RU" sz="1100" dirty="0">
              <a:latin typeface="Garamond" panose="02020404030301010803" pitchFamily="18" charset="0"/>
            </a:endParaRPr>
          </a:p>
        </p:txBody>
      </p:sp>
      <p:cxnSp>
        <p:nvCxnSpPr>
          <p:cNvPr id="92" name="Прямая соединительная линия 91">
            <a:extLst>
              <a:ext uri="{FF2B5EF4-FFF2-40B4-BE49-F238E27FC236}">
                <a16:creationId xmlns="" xmlns:a16="http://schemas.microsoft.com/office/drawing/2014/main" id="{35749642-76CA-46F5-BDAC-FCC284BD15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  <a:stCxn id="93" idx="2"/>
            <a:endCxn id="91" idx="0"/>
          </p:cNvCxnSpPr>
          <p:nvPr/>
        </p:nvCxnSpPr>
        <p:spPr>
          <a:xfrm>
            <a:off x="7018669" y="4638776"/>
            <a:ext cx="18662" cy="94011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Прямоугольник 92">
            <a:extLst>
              <a:ext uri="{FF2B5EF4-FFF2-40B4-BE49-F238E27FC236}">
                <a16:creationId xmlns="" xmlns:a16="http://schemas.microsoft.com/office/drawing/2014/main" id="{83F7C526-0E02-4055-AE75-75808C2010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755206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latin typeface="Garamond" panose="02020404030301010803" pitchFamily="18" charset="0"/>
            </a:endParaRPr>
          </a:p>
        </p:txBody>
      </p:sp>
      <p:sp>
        <p:nvSpPr>
          <p:cNvPr id="94" name="Текст 31">
            <a:extLst>
              <a:ext uri="{FF2B5EF4-FFF2-40B4-BE49-F238E27FC236}">
                <a16:creationId xmlns="" xmlns:a16="http://schemas.microsoft.com/office/drawing/2014/main" id="{2A97FC04-A90D-47B9-A1D8-F8D02188B0C7}"/>
              </a:ext>
            </a:extLst>
          </p:cNvPr>
          <p:cNvSpPr txBox="1">
            <a:spLocks/>
          </p:cNvSpPr>
          <p:nvPr/>
        </p:nvSpPr>
        <p:spPr>
          <a:xfrm>
            <a:off x="8271411" y="6021478"/>
            <a:ext cx="3396714" cy="561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Контейнерізація</a:t>
            </a:r>
            <a:endParaRPr lang="ru-RU" sz="1400" dirty="0">
              <a:latin typeface="Garamond" panose="02020404030301010803" pitchFamily="18" charset="0"/>
            </a:endParaRPr>
          </a:p>
        </p:txBody>
      </p:sp>
      <p:cxnSp>
        <p:nvCxnSpPr>
          <p:cNvPr id="95" name="Прямая соединительная линия 94">
            <a:extLst>
              <a:ext uri="{FF2B5EF4-FFF2-40B4-BE49-F238E27FC236}">
                <a16:creationId xmlns="" xmlns:a16="http://schemas.microsoft.com/office/drawing/2014/main" id="{D3317CEC-A31E-4127-89CB-310E59B6F2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  <a:stCxn id="96" idx="2"/>
          </p:cNvCxnSpPr>
          <p:nvPr/>
        </p:nvCxnSpPr>
        <p:spPr>
          <a:xfrm>
            <a:off x="10163230" y="4638776"/>
            <a:ext cx="0" cy="138270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Прямоугольник 95">
            <a:extLst>
              <a:ext uri="{FF2B5EF4-FFF2-40B4-BE49-F238E27FC236}">
                <a16:creationId xmlns="" xmlns:a16="http://schemas.microsoft.com/office/drawing/2014/main" id="{46E36CEC-95B3-45C4-A09D-E253D03266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899767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4972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ru-RU" dirty="0" err="1">
                <a:latin typeface="Garamond" panose="02020404030301010803" pitchFamily="18" charset="0"/>
              </a:rPr>
              <a:t>Використані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технології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=""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2596356"/>
            <a:ext cx="2882475" cy="34805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VSCode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PyCharm </a:t>
            </a:r>
            <a:endParaRPr lang="uk-UA" sz="1800" b="0" i="0" u="none" strike="noStrike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Git/GitHub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Garamond" panose="02020404030301010803" pitchFamily="18" charset="0"/>
              </a:rPr>
              <a:t>Google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Garamond" panose="02020404030301010803" pitchFamily="18" charset="0"/>
              </a:rPr>
              <a:t>Colaboratory</a:t>
            </a:r>
            <a:endParaRPr lang="uk-UA" sz="1800" b="0" i="0" u="none" strike="noStrike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800" noProof="1">
              <a:latin typeface="Garamond" panose="02020404030301010803" pitchFamily="18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2596356"/>
            <a:ext cx="2896671" cy="34805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Garamond" panose="02020404030301010803" pitchFamily="18" charset="0"/>
              </a:rPr>
              <a:t>FastAPI</a:t>
            </a:r>
            <a:endParaRPr lang="uk-UA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Garamond" panose="02020404030301010803" pitchFamily="18" charset="0"/>
              </a:rPr>
              <a:t>Telebot</a:t>
            </a:r>
            <a:endParaRPr lang="en-US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Garamond" panose="02020404030301010803" pitchFamily="18" charset="0"/>
              </a:rPr>
              <a:t>PyTest</a:t>
            </a:r>
            <a:endParaRPr lang="en-US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en-US" sz="1800" dirty="0">
                <a:solidFill>
                  <a:srgbClr val="000000"/>
                </a:solidFill>
                <a:latin typeface="Garamond" panose="02020404030301010803" pitchFamily="18" charset="0"/>
              </a:rPr>
              <a:t>HTML</a:t>
            </a:r>
            <a:endParaRPr lang="ru-RU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en-US" sz="1800" dirty="0">
                <a:solidFill>
                  <a:srgbClr val="000000"/>
                </a:solidFill>
                <a:latin typeface="Garamond" panose="02020404030301010803" pitchFamily="18" charset="0"/>
              </a:rPr>
              <a:t>CSS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en-US" sz="1800" dirty="0">
                <a:solidFill>
                  <a:srgbClr val="000000"/>
                </a:solidFill>
                <a:latin typeface="Garamond" panose="02020404030301010803" pitchFamily="18" charset="0"/>
              </a:rPr>
              <a:t>Docker</a:t>
            </a:r>
            <a:endParaRPr lang="uk-UA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2596356"/>
            <a:ext cx="2882475" cy="34805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Garamond" panose="02020404030301010803" pitchFamily="18" charset="0"/>
              </a:rPr>
              <a:t>Matplotlib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Garamond" panose="02020404030301010803" pitchFamily="18" charset="0"/>
              </a:rPr>
              <a:t>J-notebook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Garamond" panose="02020404030301010803" pitchFamily="18" charset="0"/>
              </a:rPr>
              <a:t>Numpy</a:t>
            </a:r>
            <a:endParaRPr lang="en-US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Garamond" panose="02020404030301010803" pitchFamily="18" charset="0"/>
              </a:rPr>
              <a:t>Pandas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Garamond" panose="02020404030301010803" pitchFamily="18" charset="0"/>
              </a:rPr>
              <a:t>Scikit-learn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Garamond" panose="02020404030301010803" pitchFamily="18" charset="0"/>
              </a:rPr>
              <a:t>Seaborn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Garamond" panose="02020404030301010803" pitchFamily="18" charset="0"/>
              </a:rPr>
              <a:t>Tensorflow</a:t>
            </a:r>
            <a:endParaRPr lang="en-US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Garamond" panose="02020404030301010803" pitchFamily="18" charset="0"/>
              </a:rPr>
              <a:t>Keras</a:t>
            </a:r>
            <a:endParaRPr lang="en-US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endParaRPr lang="ru-RU" sz="1800" dirty="0">
              <a:latin typeface="Garamond" panose="02020404030301010803" pitchFamily="18" charset="0"/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=""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>
                <a:latin typeface="Garamond" panose="02020404030301010803" pitchFamily="18" charset="0"/>
              </a:rPr>
              <a:pPr rtl="0"/>
              <a:t>7</a:t>
            </a:fld>
            <a:endParaRPr lang="ru-RU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50453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="" xmlns:a16="http://schemas.microsoft.com/office/drawing/2014/main" id="{93543825-2763-4A44-AB45-8B3314212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307"/>
            <a:ext cx="10515600" cy="959168"/>
          </a:xfrm>
        </p:spPr>
        <p:txBody>
          <a:bodyPr/>
          <a:lstStyle/>
          <a:p>
            <a:r>
              <a:rPr lang="ru-RU" dirty="0" err="1">
                <a:latin typeface="Garamond" panose="02020404030301010803" pitchFamily="18" charset="0"/>
              </a:rPr>
              <a:t>Архітектура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Моделі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="" xmlns:a16="http://schemas.microsoft.com/office/drawing/2014/main" id="{EF0CC375-C7AC-4D91-82AA-31003422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>
                <a:latin typeface="Garamond" panose="02020404030301010803" pitchFamily="18" charset="0"/>
              </a:rPr>
              <a:pPr rtl="0"/>
              <a:t>8</a:t>
            </a:fld>
            <a:endParaRPr lang="ru-RU" noProof="0">
              <a:latin typeface="Garamond" panose="02020404030301010803" pitchFamily="18" charset="0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CFD0E3DB-25DC-433D-8E05-C8688098794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58822" y="951373"/>
            <a:ext cx="7874351" cy="47586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ru-RU" sz="1600" dirty="0" err="1">
                <a:latin typeface="Garamond" panose="02020404030301010803" pitchFamily="18" charset="0"/>
              </a:rPr>
              <a:t>Попередньо</a:t>
            </a:r>
            <a:r>
              <a:rPr lang="ru-RU" sz="1600" dirty="0">
                <a:latin typeface="Garamond" panose="02020404030301010803" pitchFamily="18" charset="0"/>
              </a:rPr>
              <a:t> </a:t>
            </a:r>
            <a:r>
              <a:rPr lang="ru-RU" sz="1600" dirty="0" err="1">
                <a:latin typeface="Garamond" panose="02020404030301010803" pitchFamily="18" charset="0"/>
              </a:rPr>
              <a:t>навчена</a:t>
            </a:r>
            <a:r>
              <a:rPr lang="ru-RU" sz="1600" dirty="0">
                <a:latin typeface="Garamond" panose="02020404030301010803" pitchFamily="18" charset="0"/>
              </a:rPr>
              <a:t> </a:t>
            </a:r>
            <a:r>
              <a:rPr lang="ru-RU" sz="1600" dirty="0" err="1">
                <a:latin typeface="Garamond" panose="02020404030301010803" pitchFamily="18" charset="0"/>
              </a:rPr>
              <a:t>згоркова</a:t>
            </a:r>
            <a:r>
              <a:rPr lang="ru-RU" sz="1600" dirty="0">
                <a:latin typeface="Garamond" panose="02020404030301010803" pitchFamily="18" charset="0"/>
              </a:rPr>
              <a:t> </a:t>
            </a:r>
            <a:r>
              <a:rPr lang="ru-RU" sz="1600" dirty="0" err="1">
                <a:latin typeface="Garamond" panose="02020404030301010803" pitchFamily="18" charset="0"/>
              </a:rPr>
              <a:t>нейронна</a:t>
            </a:r>
            <a:r>
              <a:rPr lang="ru-RU" sz="1600" dirty="0">
                <a:latin typeface="Garamond" panose="02020404030301010803" pitchFamily="18" charset="0"/>
              </a:rPr>
              <a:t> мережа VGG16 для </a:t>
            </a:r>
            <a:r>
              <a:rPr lang="ru-RU" sz="1600" dirty="0" err="1">
                <a:latin typeface="Garamond" panose="02020404030301010803" pitchFamily="18" charset="0"/>
              </a:rPr>
              <a:t>класифікації</a:t>
            </a:r>
            <a:r>
              <a:rPr lang="ru-RU" sz="1600" dirty="0">
                <a:latin typeface="Garamond" panose="02020404030301010803" pitchFamily="18" charset="0"/>
              </a:rPr>
              <a:t> </a:t>
            </a:r>
            <a:r>
              <a:rPr lang="ru-RU" sz="1600" dirty="0" err="1">
                <a:latin typeface="Garamond" panose="02020404030301010803" pitchFamily="18" charset="0"/>
              </a:rPr>
              <a:t>зображень</a:t>
            </a:r>
            <a:r>
              <a:rPr lang="ru-RU" sz="1600" dirty="0">
                <a:latin typeface="Garamond" panose="02020404030301010803" pitchFamily="18" charset="0"/>
              </a:rPr>
              <a:t> (CIFAR-10)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9729380A-B63E-4764-90BF-5A304AEF4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88" y="1447286"/>
            <a:ext cx="5819617" cy="2519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902FD09-F4E0-46EE-A15D-37393211BF89}"/>
              </a:ext>
            </a:extLst>
          </p:cNvPr>
          <p:cNvSpPr txBox="1"/>
          <p:nvPr/>
        </p:nvSpPr>
        <p:spPr>
          <a:xfrm>
            <a:off x="277369" y="4336202"/>
            <a:ext cx="5282183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1200" b="1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Переваги</a:t>
            </a:r>
            <a:r>
              <a:rPr lang="ru-RU" sz="1200" b="1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US" sz="1200" b="1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VGG16:</a:t>
            </a:r>
          </a:p>
          <a:p>
            <a:pPr algn="just">
              <a:spcAft>
                <a:spcPts val="600"/>
              </a:spcAft>
            </a:pPr>
            <a:r>
              <a:rPr lang="ru-RU" sz="1200" b="1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Простота </a:t>
            </a:r>
            <a:r>
              <a:rPr lang="ru-RU" sz="1200" b="1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структури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: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VGG16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має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відносно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просту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та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регулярну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архітектуру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, де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кожен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згортковий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блок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складається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з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послідовності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однакових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згорткових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шарів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з невеликими 3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x3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фільтрами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та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пулінговими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шарами.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Це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сприяє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легшій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реалізації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та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зрозумінню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моделі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ru-RU" sz="1200" b="1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Глибока</a:t>
            </a:r>
            <a:r>
              <a:rPr lang="ru-RU" sz="1200" b="1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1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архітектура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: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VGG16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має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16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згорткових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та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повнозв'язних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шарів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,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що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робить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її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досить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глибокою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моделлю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.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Глибокі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мережі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здатні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до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вивчення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більш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складних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та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абстрактних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ознак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,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що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може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покращити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їх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здатність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до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класифікації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ru-RU" sz="1200" b="1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Добре </a:t>
            </a:r>
            <a:r>
              <a:rPr lang="ru-RU" sz="1200" b="1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передбачувана</a:t>
            </a:r>
            <a:r>
              <a:rPr lang="ru-RU" sz="1200" b="1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1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поведінка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: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Більш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глибокі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та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регулярні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архітектури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,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такі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як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VGG16, 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часто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мають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добре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передбачувану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поведінку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,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що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полегшує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налаштування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та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оптимізацію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2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параметрів</a:t>
            </a:r>
            <a:r>
              <a:rPr lang="ru-RU" sz="12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1595DE8-3F09-4A21-B03A-E606FE19AB4C}"/>
              </a:ext>
            </a:extLst>
          </p:cNvPr>
          <p:cNvSpPr txBox="1"/>
          <p:nvPr/>
        </p:nvSpPr>
        <p:spPr>
          <a:xfrm>
            <a:off x="5957805" y="4336202"/>
            <a:ext cx="5203971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ru-RU" sz="1200" b="1" dirty="0" err="1">
                <a:solidFill>
                  <a:srgbClr val="374151"/>
                </a:solidFill>
                <a:latin typeface="Garamond" panose="02020404030301010803" pitchFamily="18" charset="0"/>
              </a:rPr>
              <a:t>Недоліки</a:t>
            </a:r>
            <a:r>
              <a:rPr lang="ru-RU" sz="1200" b="1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en-US" sz="1200" b="1" dirty="0">
                <a:solidFill>
                  <a:srgbClr val="374151"/>
                </a:solidFill>
                <a:latin typeface="Garamond" panose="02020404030301010803" pitchFamily="18" charset="0"/>
              </a:rPr>
              <a:t>VGG16:</a:t>
            </a:r>
          </a:p>
          <a:p>
            <a:pPr algn="just">
              <a:spcAft>
                <a:spcPts val="600"/>
              </a:spcAft>
            </a:pPr>
            <a:r>
              <a:rPr lang="ru-RU" sz="1200" b="1" dirty="0">
                <a:solidFill>
                  <a:srgbClr val="374151"/>
                </a:solidFill>
                <a:latin typeface="Garamond" panose="02020404030301010803" pitchFamily="18" charset="0"/>
              </a:rPr>
              <a:t>Велика </a:t>
            </a:r>
            <a:r>
              <a:rPr lang="ru-RU" sz="1200" b="1" dirty="0" err="1">
                <a:solidFill>
                  <a:srgbClr val="374151"/>
                </a:solidFill>
                <a:latin typeface="Garamond" panose="02020404030301010803" pitchFamily="18" charset="0"/>
              </a:rPr>
              <a:t>кількість</a:t>
            </a:r>
            <a:r>
              <a:rPr lang="ru-RU" sz="1200" b="1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b="1" dirty="0" err="1">
                <a:solidFill>
                  <a:srgbClr val="374151"/>
                </a:solidFill>
                <a:latin typeface="Garamond" panose="02020404030301010803" pitchFamily="18" charset="0"/>
              </a:rPr>
              <a:t>параметрів</a:t>
            </a:r>
            <a:r>
              <a:rPr lang="ru-RU" sz="1200" b="1" dirty="0">
                <a:solidFill>
                  <a:srgbClr val="374151"/>
                </a:solidFill>
                <a:latin typeface="Garamond" panose="02020404030301010803" pitchFamily="18" charset="0"/>
              </a:rPr>
              <a:t>: 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Через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глибоку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архітектуру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en-US" sz="1200" dirty="0">
                <a:solidFill>
                  <a:srgbClr val="374151"/>
                </a:solidFill>
                <a:latin typeface="Garamond" panose="02020404030301010803" pitchFamily="18" charset="0"/>
              </a:rPr>
              <a:t>VGG16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має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значну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кількість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параметрів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,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що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може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вимагати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велику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обчислювальну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потужність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та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ресурси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для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навчання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ru-RU" sz="1200" b="1" dirty="0">
                <a:solidFill>
                  <a:srgbClr val="374151"/>
                </a:solidFill>
                <a:latin typeface="Garamond" panose="02020404030301010803" pitchFamily="18" charset="0"/>
              </a:rPr>
              <a:t>Велика </a:t>
            </a:r>
            <a:r>
              <a:rPr lang="ru-RU" sz="1200" b="1" dirty="0" err="1">
                <a:solidFill>
                  <a:srgbClr val="374151"/>
                </a:solidFill>
                <a:latin typeface="Garamond" panose="02020404030301010803" pitchFamily="18" charset="0"/>
              </a:rPr>
              <a:t>обчислювальна</a:t>
            </a:r>
            <a:r>
              <a:rPr lang="ru-RU" sz="1200" b="1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b="1" dirty="0" err="1">
                <a:solidFill>
                  <a:srgbClr val="374151"/>
                </a:solidFill>
                <a:latin typeface="Garamond" panose="02020404030301010803" pitchFamily="18" charset="0"/>
              </a:rPr>
              <a:t>складність</a:t>
            </a:r>
            <a:r>
              <a:rPr lang="ru-RU" sz="1200" b="1" dirty="0">
                <a:solidFill>
                  <a:srgbClr val="374151"/>
                </a:solidFill>
                <a:latin typeface="Garamond" panose="02020404030301010803" pitchFamily="18" charset="0"/>
              </a:rPr>
              <a:t>: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Згорткові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шари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з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меншою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розмірністю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фільтрів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призводять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до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більшої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кількості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операцій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згортки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,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що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може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збільшити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час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навчання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та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інференсу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sz="1200" b="1" dirty="0">
                <a:solidFill>
                  <a:srgbClr val="374151"/>
                </a:solidFill>
                <a:latin typeface="Garamond" panose="02020404030301010803" pitchFamily="18" charset="0"/>
              </a:rPr>
              <a:t>Overfitting: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Завдяки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своїй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глибині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та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кількості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параметрів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, </a:t>
            </a:r>
            <a:r>
              <a:rPr lang="en-US" sz="1200" dirty="0">
                <a:solidFill>
                  <a:srgbClr val="374151"/>
                </a:solidFill>
                <a:latin typeface="Garamond" panose="02020404030301010803" pitchFamily="18" charset="0"/>
              </a:rPr>
              <a:t>VGG16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може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бути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схильною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до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перенавчання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на невеликих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датасетах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,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якщо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не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використовувати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відповідні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методи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регуляризації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та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зменшення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 </a:t>
            </a:r>
            <a:r>
              <a:rPr lang="ru-RU" sz="1200" dirty="0" err="1">
                <a:solidFill>
                  <a:srgbClr val="374151"/>
                </a:solidFill>
                <a:latin typeface="Garamond" panose="02020404030301010803" pitchFamily="18" charset="0"/>
              </a:rPr>
              <a:t>розмірності</a:t>
            </a:r>
            <a:r>
              <a:rPr lang="ru-RU" sz="1200" dirty="0">
                <a:solidFill>
                  <a:srgbClr val="374151"/>
                </a:solidFill>
                <a:latin typeface="Garamond" panose="02020404030301010803" pitchFamily="18" charset="0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581101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>
            <a:extLst>
              <a:ext uri="{FF2B5EF4-FFF2-40B4-BE49-F238E27FC236}">
                <a16:creationId xmlns="" xmlns:a16="http://schemas.microsoft.com/office/drawing/2014/main" id="{F81D3C73-F055-4758-B7BE-1F0831A26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0"/>
            <a:ext cx="8421688" cy="1325563"/>
          </a:xfrm>
        </p:spPr>
        <p:txBody>
          <a:bodyPr/>
          <a:lstStyle/>
          <a:p>
            <a:r>
              <a:rPr lang="ru-RU" dirty="0" err="1">
                <a:latin typeface="Garamond" panose="02020404030301010803" pitchFamily="18" charset="0"/>
              </a:rPr>
              <a:t>Точність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Результати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14" name="Номер слайда 13">
            <a:extLst>
              <a:ext uri="{FF2B5EF4-FFF2-40B4-BE49-F238E27FC236}">
                <a16:creationId xmlns="" xmlns:a16="http://schemas.microsoft.com/office/drawing/2014/main" id="{92A610CF-51DF-4843-8217-544BCF49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>
                <a:latin typeface="Garamond" panose="02020404030301010803" pitchFamily="18" charset="0"/>
              </a:rPr>
              <a:pPr rtl="0"/>
              <a:t>9</a:t>
            </a:fld>
            <a:endParaRPr lang="ru-RU" noProof="0">
              <a:latin typeface="Garamond" panose="02020404030301010803" pitchFamily="18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="" xmlns:a16="http://schemas.microsoft.com/office/drawing/2014/main" id="{B31E85D0-1CD5-4CB2-A43E-37C798B23326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4268591" y="4163460"/>
            <a:ext cx="3654817" cy="2192890"/>
          </a:xfrm>
        </p:spPr>
      </p:pic>
      <p:pic>
        <p:nvPicPr>
          <p:cNvPr id="10" name="Объект 9">
            <a:extLst>
              <a:ext uri="{FF2B5EF4-FFF2-40B4-BE49-F238E27FC236}">
                <a16:creationId xmlns="" xmlns:a16="http://schemas.microsoft.com/office/drawing/2014/main" id="{3290B2A2-3FB5-471B-8DD7-B375D6193C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77084" y="1034648"/>
            <a:ext cx="4751158" cy="3179169"/>
          </a:xfrm>
        </p:spPr>
      </p:pic>
      <p:pic>
        <p:nvPicPr>
          <p:cNvPr id="16" name="Объект 15">
            <a:extLst>
              <a:ext uri="{FF2B5EF4-FFF2-40B4-BE49-F238E27FC236}">
                <a16:creationId xmlns="" xmlns:a16="http://schemas.microsoft.com/office/drawing/2014/main" id="{2921DA00-BA37-48B9-97FC-5F2A3518E44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81712" y="1034648"/>
            <a:ext cx="4772088" cy="3178768"/>
          </a:xfrm>
        </p:spPr>
      </p:pic>
    </p:spTree>
    <p:extLst>
      <p:ext uri="{BB962C8B-B14F-4D97-AF65-F5344CB8AC3E}">
        <p14:creationId xmlns="" xmlns:p14="http://schemas.microsoft.com/office/powerpoint/2010/main" val="157431315"/>
      </p:ext>
    </p:extLst>
  </p:cSld>
  <p:clrMapOvr>
    <a:masterClrMapping/>
  </p:clrMapOvr>
</p:sld>
</file>

<file path=ppt/theme/theme1.xml><?xml version="1.0" encoding="utf-8"?>
<a:theme xmlns:a="http://schemas.openxmlformats.org/drawingml/2006/main" name="Одиночная линия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_53329043_TF56180624_Win32" id="{67C9E7EB-4B67-47D2-AC94-A62F98E9F47B}" vid="{DA75A8E3-E007-44ED-9BA5-5388846DD69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Минималистичная светлая презентация</Template>
  <TotalTime>364</TotalTime>
  <Words>881</Words>
  <Application>Microsoft Office PowerPoint</Application>
  <PresentationFormat>Произвольный</PresentationFormat>
  <Paragraphs>145</Paragraphs>
  <Slides>14</Slides>
  <Notes>8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Одиночная линия</vt:lpstr>
      <vt:lpstr>VerifyLens</vt:lpstr>
      <vt:lpstr>Наша команда</vt:lpstr>
      <vt:lpstr>Портрет користувача</vt:lpstr>
      <vt:lpstr>Слайд 4</vt:lpstr>
      <vt:lpstr>Завдання</vt:lpstr>
      <vt:lpstr>Двотижневий план розробки</vt:lpstr>
      <vt:lpstr>Використані технології</vt:lpstr>
      <vt:lpstr>Архітектура Моделі</vt:lpstr>
      <vt:lpstr>Точність та Результати</vt:lpstr>
      <vt:lpstr>Реалізація Backend із fast api</vt:lpstr>
      <vt:lpstr>Взаємодія з Користувачем</vt:lpstr>
      <vt:lpstr>Покриття проекту тестами</vt:lpstr>
      <vt:lpstr>Перспективи та Розвиток</vt:lpstr>
      <vt:lpstr>ВИСНОВКИ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VerifyLens</dc:title>
  <dc:creator>Николай Присташ</dc:creator>
  <cp:lastModifiedBy>Валерій Третяков</cp:lastModifiedBy>
  <cp:revision>38</cp:revision>
  <dcterms:created xsi:type="dcterms:W3CDTF">2023-08-04T15:05:36Z</dcterms:created>
  <dcterms:modified xsi:type="dcterms:W3CDTF">2023-08-08T21:47:13Z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